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avi" ContentType="video/x-msvide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93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</p:sldIdLst>
  <p:sldSz cx="12192000" cy="6858000"/>
  <p:notesSz cx="6797675" cy="9926638"/>
  <p:embeddedFontLst>
    <p:embeddedFont>
      <p:font typeface="에스코어 드림 6 Bold" panose="020B0703030302020204" pitchFamily="34" charset="-127"/>
      <p:bold r:id="rId38"/>
    </p:embeddedFont>
    <p:embeddedFont>
      <p:font typeface="에스코어 드림 3 Light" panose="020B0303030302020204" pitchFamily="34" charset="-127"/>
      <p:regular r:id="rId39"/>
    </p:embeddedFont>
    <p:embeddedFont>
      <p:font typeface="에스코어 드림 9 Black" panose="020B0A03030302020204" pitchFamily="34" charset="-127"/>
      <p:bold r:id="rId40"/>
    </p:embeddedFont>
    <p:embeddedFont>
      <p:font typeface="맑은 고딕" panose="020B0503020000020004" pitchFamily="50" charset="-127"/>
      <p:regular r:id="rId41"/>
      <p:bold r:id="rId42"/>
    </p:embeddedFont>
    <p:embeddedFont>
      <p:font typeface="에스코어 드림 8 Heavy" panose="020B0903030302020204" pitchFamily="34" charset="-127"/>
      <p:bold r:id="rId43"/>
    </p:embeddedFont>
    <p:embeddedFont>
      <p:font typeface="에스코어 드림 4 Regular" panose="020B0503030302020204" pitchFamily="34" charset="-127"/>
      <p:regular r:id="rId4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3B6C"/>
    <a:srgbClr val="FF5050"/>
    <a:srgbClr val="FF7C80"/>
    <a:srgbClr val="8DC6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66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73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18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font" Target="fonts/font3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1B4622-4FE7-46AE-B0AB-74A5D7B82A96}" type="datetimeFigureOut">
              <a:rPr lang="ko-KR" altLang="en-US" smtClean="0"/>
              <a:t>2020-08-21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69D803-417B-4227-A5C9-946AEA849F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28422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E484A4-646F-47E5-B18D-FCC843481757}" type="datetimeFigureOut">
              <a:rPr lang="ko-KR" altLang="en-US" smtClean="0"/>
              <a:t>2020-08-21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17F2FA-499C-4804-9026-42F70970E4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762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53F091C-D958-45C7-9D09-222C5E3F4A7B}" type="datetimeFigureOut">
              <a:rPr lang="ko-KR" altLang="en-US" smtClean="0"/>
              <a:t>2020-08-21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095F59E-360C-46F4-B8DF-4413A6CAC2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3159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53F091C-D958-45C7-9D09-222C5E3F4A7B}" type="datetimeFigureOut">
              <a:rPr lang="ko-KR" altLang="en-US" smtClean="0"/>
              <a:t>2020-08-21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095F59E-360C-46F4-B8DF-4413A6CAC2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516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 userDrawn="1"/>
        </p:nvSpPr>
        <p:spPr>
          <a:xfrm>
            <a:off x="11333643" y="625974"/>
            <a:ext cx="113748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21EC09B0-5C9B-48AE-ACDF-2CE3649F273B}" type="slidenum">
              <a:rPr lang="en-US" altLang="ko-KR" sz="2500" b="1" kern="0" smtClean="0">
                <a:solidFill>
                  <a:schemeClr val="bg1">
                    <a:lumMod val="75000"/>
                  </a:schemeClr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pPr algn="ctr"/>
              <a:t>‹#›</a:t>
            </a:fld>
            <a:endParaRPr lang="ko-KR" altLang="en-US" sz="2500" dirty="0">
              <a:solidFill>
                <a:schemeClr val="bg1">
                  <a:lumMod val="75000"/>
                </a:schemeClr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 userDrawn="1"/>
        </p:nvSpPr>
        <p:spPr>
          <a:xfrm>
            <a:off x="8219571" y="606519"/>
            <a:ext cx="353524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9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기업과 근로자가 함께 웃는 </a:t>
            </a:r>
            <a:r>
              <a:rPr lang="ko-KR" altLang="en-US" sz="900" b="1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14" name="_x702059736" descr="EMB00001bd03db0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191" y="215837"/>
            <a:ext cx="1726040" cy="40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483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27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7.png"/><Relationship Id="rId7" Type="http://schemas.openxmlformats.org/officeDocument/2006/relationships/image" Target="../media/image3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2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0.png"/><Relationship Id="rId18" Type="http://schemas.openxmlformats.org/officeDocument/2006/relationships/image" Target="../media/image65.jpg"/><Relationship Id="rId26" Type="http://schemas.openxmlformats.org/officeDocument/2006/relationships/image" Target="../media/image73.jpg"/><Relationship Id="rId39" Type="http://schemas.openxmlformats.org/officeDocument/2006/relationships/image" Target="../media/image86.jpg"/><Relationship Id="rId21" Type="http://schemas.openxmlformats.org/officeDocument/2006/relationships/image" Target="../media/image68.jpeg"/><Relationship Id="rId34" Type="http://schemas.openxmlformats.org/officeDocument/2006/relationships/image" Target="../media/image81.jpg"/><Relationship Id="rId7" Type="http://schemas.openxmlformats.org/officeDocument/2006/relationships/image" Target="../media/image54.jpg"/><Relationship Id="rId12" Type="http://schemas.openxmlformats.org/officeDocument/2006/relationships/image" Target="../media/image59.jpeg"/><Relationship Id="rId17" Type="http://schemas.openxmlformats.org/officeDocument/2006/relationships/image" Target="../media/image64.jpg"/><Relationship Id="rId25" Type="http://schemas.openxmlformats.org/officeDocument/2006/relationships/image" Target="../media/image72.jpg"/><Relationship Id="rId33" Type="http://schemas.openxmlformats.org/officeDocument/2006/relationships/image" Target="../media/image80.jpg"/><Relationship Id="rId38" Type="http://schemas.openxmlformats.org/officeDocument/2006/relationships/image" Target="../media/image85.jpg"/><Relationship Id="rId2" Type="http://schemas.openxmlformats.org/officeDocument/2006/relationships/image" Target="../media/image17.png"/><Relationship Id="rId16" Type="http://schemas.openxmlformats.org/officeDocument/2006/relationships/image" Target="../media/image63.png"/><Relationship Id="rId20" Type="http://schemas.openxmlformats.org/officeDocument/2006/relationships/image" Target="../media/image67.jpg"/><Relationship Id="rId29" Type="http://schemas.openxmlformats.org/officeDocument/2006/relationships/image" Target="../media/image7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11" Type="http://schemas.openxmlformats.org/officeDocument/2006/relationships/image" Target="../media/image58.jpg"/><Relationship Id="rId24" Type="http://schemas.openxmlformats.org/officeDocument/2006/relationships/image" Target="../media/image71.jpeg"/><Relationship Id="rId32" Type="http://schemas.openxmlformats.org/officeDocument/2006/relationships/image" Target="../media/image79.jpg"/><Relationship Id="rId37" Type="http://schemas.openxmlformats.org/officeDocument/2006/relationships/image" Target="../media/image84.jpg"/><Relationship Id="rId40" Type="http://schemas.openxmlformats.org/officeDocument/2006/relationships/image" Target="../media/image87.jpg"/><Relationship Id="rId5" Type="http://schemas.openxmlformats.org/officeDocument/2006/relationships/image" Target="../media/image52.png"/><Relationship Id="rId15" Type="http://schemas.openxmlformats.org/officeDocument/2006/relationships/image" Target="../media/image62.jpg"/><Relationship Id="rId23" Type="http://schemas.openxmlformats.org/officeDocument/2006/relationships/image" Target="../media/image70.jpg"/><Relationship Id="rId28" Type="http://schemas.openxmlformats.org/officeDocument/2006/relationships/image" Target="../media/image75.jpg"/><Relationship Id="rId36" Type="http://schemas.openxmlformats.org/officeDocument/2006/relationships/image" Target="../media/image83.jpg"/><Relationship Id="rId10" Type="http://schemas.openxmlformats.org/officeDocument/2006/relationships/image" Target="../media/image57.jpg"/><Relationship Id="rId19" Type="http://schemas.openxmlformats.org/officeDocument/2006/relationships/image" Target="../media/image66.jpeg"/><Relationship Id="rId31" Type="http://schemas.openxmlformats.org/officeDocument/2006/relationships/image" Target="../media/image78.png"/><Relationship Id="rId4" Type="http://schemas.openxmlformats.org/officeDocument/2006/relationships/image" Target="../media/image51.jpg"/><Relationship Id="rId9" Type="http://schemas.openxmlformats.org/officeDocument/2006/relationships/image" Target="../media/image56.jpg"/><Relationship Id="rId14" Type="http://schemas.openxmlformats.org/officeDocument/2006/relationships/image" Target="../media/image61.jpg"/><Relationship Id="rId22" Type="http://schemas.openxmlformats.org/officeDocument/2006/relationships/image" Target="../media/image69.jpg"/><Relationship Id="rId27" Type="http://schemas.openxmlformats.org/officeDocument/2006/relationships/image" Target="../media/image74.jpg"/><Relationship Id="rId30" Type="http://schemas.openxmlformats.org/officeDocument/2006/relationships/image" Target="../media/image77.jpg"/><Relationship Id="rId35" Type="http://schemas.openxmlformats.org/officeDocument/2006/relationships/image" Target="../media/image82.jpg"/><Relationship Id="rId8" Type="http://schemas.openxmlformats.org/officeDocument/2006/relationships/image" Target="../media/image55.jpg"/><Relationship Id="rId3" Type="http://schemas.openxmlformats.org/officeDocument/2006/relationships/image" Target="../media/image50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png"/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12" Type="http://schemas.openxmlformats.org/officeDocument/2006/relationships/image" Target="../media/image9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11" Type="http://schemas.openxmlformats.org/officeDocument/2006/relationships/image" Target="../media/image96.png"/><Relationship Id="rId5" Type="http://schemas.openxmlformats.org/officeDocument/2006/relationships/image" Target="../media/image90.png"/><Relationship Id="rId10" Type="http://schemas.openxmlformats.org/officeDocument/2006/relationships/image" Target="../media/image95.png"/><Relationship Id="rId4" Type="http://schemas.openxmlformats.org/officeDocument/2006/relationships/image" Target="../media/image89.png"/><Relationship Id="rId9" Type="http://schemas.openxmlformats.org/officeDocument/2006/relationships/image" Target="../media/image9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17.png"/><Relationship Id="rId7" Type="http://schemas.openxmlformats.org/officeDocument/2006/relationships/image" Target="../media/image10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11" Type="http://schemas.openxmlformats.org/officeDocument/2006/relationships/image" Target="../media/image106.png"/><Relationship Id="rId5" Type="http://schemas.openxmlformats.org/officeDocument/2006/relationships/image" Target="../media/image100.png"/><Relationship Id="rId10" Type="http://schemas.openxmlformats.org/officeDocument/2006/relationships/image" Target="../media/image105.png"/><Relationship Id="rId4" Type="http://schemas.openxmlformats.org/officeDocument/2006/relationships/image" Target="../media/image99.png"/><Relationship Id="rId9" Type="http://schemas.openxmlformats.org/officeDocument/2006/relationships/image" Target="../media/image10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vi"/><Relationship Id="rId1" Type="http://schemas.microsoft.com/office/2007/relationships/media" Target="../media/media2.avi"/><Relationship Id="rId5" Type="http://schemas.openxmlformats.org/officeDocument/2006/relationships/image" Target="../media/image11.jpeg"/><Relationship Id="rId4" Type="http://schemas.openxmlformats.org/officeDocument/2006/relationships/image" Target="../media/image10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17.png"/><Relationship Id="rId7" Type="http://schemas.openxmlformats.org/officeDocument/2006/relationships/image" Target="../media/image11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openxmlformats.org/officeDocument/2006/relationships/image" Target="../media/image103.png"/><Relationship Id="rId7" Type="http://schemas.openxmlformats.org/officeDocument/2006/relationships/image" Target="../media/image11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png"/><Relationship Id="rId5" Type="http://schemas.openxmlformats.org/officeDocument/2006/relationships/image" Target="../media/image17.png"/><Relationship Id="rId4" Type="http://schemas.openxmlformats.org/officeDocument/2006/relationships/image" Target="../media/image11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3" Type="http://schemas.openxmlformats.org/officeDocument/2006/relationships/image" Target="../media/image116.png"/><Relationship Id="rId7" Type="http://schemas.openxmlformats.org/officeDocument/2006/relationships/image" Target="../media/image1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png"/><Relationship Id="rId5" Type="http://schemas.openxmlformats.org/officeDocument/2006/relationships/image" Target="../media/image118.png"/><Relationship Id="rId4" Type="http://schemas.openxmlformats.org/officeDocument/2006/relationships/image" Target="../media/image117.png"/><Relationship Id="rId9" Type="http://schemas.openxmlformats.org/officeDocument/2006/relationships/image" Target="../media/image1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1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3.png"/><Relationship Id="rId5" Type="http://schemas.openxmlformats.org/officeDocument/2006/relationships/image" Target="../media/image114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3.png"/><Relationship Id="rId5" Type="http://schemas.openxmlformats.org/officeDocument/2006/relationships/image" Target="../media/image114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11" Type="http://schemas.openxmlformats.org/officeDocument/2006/relationships/image" Target="../media/image133.png"/><Relationship Id="rId5" Type="http://schemas.openxmlformats.org/officeDocument/2006/relationships/image" Target="../media/image127.png"/><Relationship Id="rId10" Type="http://schemas.openxmlformats.org/officeDocument/2006/relationships/image" Target="../media/image132.png"/><Relationship Id="rId4" Type="http://schemas.openxmlformats.org/officeDocument/2006/relationships/image" Target="../media/image126.png"/><Relationship Id="rId9" Type="http://schemas.openxmlformats.org/officeDocument/2006/relationships/image" Target="../media/image13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avi"/><Relationship Id="rId1" Type="http://schemas.microsoft.com/office/2007/relationships/media" Target="../media/media3.avi"/><Relationship Id="rId5" Type="http://schemas.openxmlformats.org/officeDocument/2006/relationships/image" Target="../media/image134.png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8.png"/><Relationship Id="rId4" Type="http://schemas.openxmlformats.org/officeDocument/2006/relationships/image" Target="../media/image13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png"/><Relationship Id="rId3" Type="http://schemas.openxmlformats.org/officeDocument/2006/relationships/image" Target="../media/image139.png"/><Relationship Id="rId7" Type="http://schemas.openxmlformats.org/officeDocument/2006/relationships/image" Target="../media/image14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2.png"/><Relationship Id="rId5" Type="http://schemas.openxmlformats.org/officeDocument/2006/relationships/image" Target="../media/image141.png"/><Relationship Id="rId4" Type="http://schemas.openxmlformats.org/officeDocument/2006/relationships/image" Target="../media/image140.png"/><Relationship Id="rId9" Type="http://schemas.openxmlformats.org/officeDocument/2006/relationships/image" Target="../media/image14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png"/><Relationship Id="rId3" Type="http://schemas.openxmlformats.org/officeDocument/2006/relationships/image" Target="../media/image139.png"/><Relationship Id="rId7" Type="http://schemas.openxmlformats.org/officeDocument/2006/relationships/image" Target="../media/image14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7.png"/><Relationship Id="rId5" Type="http://schemas.openxmlformats.org/officeDocument/2006/relationships/image" Target="../media/image146.png"/><Relationship Id="rId4" Type="http://schemas.openxmlformats.org/officeDocument/2006/relationships/image" Target="../media/image140.png"/><Relationship Id="rId9" Type="http://schemas.openxmlformats.org/officeDocument/2006/relationships/image" Target="../media/image14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png"/><Relationship Id="rId5" Type="http://schemas.openxmlformats.org/officeDocument/2006/relationships/image" Target="../media/image144.png"/><Relationship Id="rId4" Type="http://schemas.openxmlformats.org/officeDocument/2006/relationships/image" Target="../media/image14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png"/><Relationship Id="rId3" Type="http://schemas.openxmlformats.org/officeDocument/2006/relationships/image" Target="../media/image139.png"/><Relationship Id="rId7" Type="http://schemas.openxmlformats.org/officeDocument/2006/relationships/image" Target="../media/image14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7.png"/><Relationship Id="rId5" Type="http://schemas.openxmlformats.org/officeDocument/2006/relationships/image" Target="../media/image146.png"/><Relationship Id="rId4" Type="http://schemas.openxmlformats.org/officeDocument/2006/relationships/image" Target="../media/image140.png"/><Relationship Id="rId9" Type="http://schemas.openxmlformats.org/officeDocument/2006/relationships/image" Target="../media/image1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55.png"/><Relationship Id="rId7" Type="http://schemas.openxmlformats.org/officeDocument/2006/relationships/image" Target="../media/image159.pn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8.jpeg"/><Relationship Id="rId5" Type="http://schemas.openxmlformats.org/officeDocument/2006/relationships/image" Target="../media/image157.png"/><Relationship Id="rId4" Type="http://schemas.openxmlformats.org/officeDocument/2006/relationships/image" Target="../media/image1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380285" y="2328584"/>
            <a:ext cx="5811715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500" b="1" kern="0" dirty="0" smtClean="0"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기업과 근로자가 함께 웃는 </a:t>
            </a:r>
          </a:p>
          <a:p>
            <a:r>
              <a:rPr lang="ko-KR" altLang="en-US" sz="5000" b="1" kern="0" dirty="0" err="1" smtClean="0">
                <a:solidFill>
                  <a:srgbClr val="00B0F0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</a:t>
            </a:r>
            <a:endParaRPr lang="ko-KR" altLang="en-US" sz="5000" dirty="0">
              <a:solidFill>
                <a:srgbClr val="00B0F0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614" y="6205528"/>
            <a:ext cx="1760772" cy="45516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5852" y="6255306"/>
            <a:ext cx="2735471" cy="355611"/>
          </a:xfrm>
          <a:prstGeom prst="rect">
            <a:avLst/>
          </a:prstGeom>
        </p:spPr>
      </p:pic>
      <p:pic>
        <p:nvPicPr>
          <p:cNvPr id="8" name="_x702059736" descr="EMB00001bd03db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210" y="231533"/>
            <a:ext cx="1837534" cy="42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5852" y="202551"/>
            <a:ext cx="1041927" cy="43620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010" y="1608962"/>
            <a:ext cx="647200" cy="648464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835" y="1608962"/>
            <a:ext cx="647199" cy="648464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9553575" y="4149752"/>
            <a:ext cx="20669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2000" b="1" kern="0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2020.8.21.</a:t>
            </a:r>
            <a:endParaRPr lang="ko-KR" altLang="en-US" sz="2000" dirty="0">
              <a:solidFill>
                <a:srgbClr val="8DC68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344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866186" y="2998083"/>
            <a:ext cx="3535240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500" b="1" kern="0" dirty="0" smtClean="0"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3500" b="1" kern="0" dirty="0" smtClean="0"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5000" dirty="0">
              <a:solidFill>
                <a:srgbClr val="00B0F0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723" y="755521"/>
            <a:ext cx="2804166" cy="1898908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866186" y="3591495"/>
            <a:ext cx="35352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0000" b="1" kern="0" dirty="0" smtClean="0">
                <a:solidFill>
                  <a:schemeClr val="bg1">
                    <a:lumMod val="85000"/>
                  </a:schemeClr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</a:t>
            </a:r>
            <a:endParaRPr lang="ko-KR" altLang="en-US" sz="10000" dirty="0">
              <a:solidFill>
                <a:schemeClr val="bg1">
                  <a:lumMod val="85000"/>
                </a:schemeClr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958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121" y="1107838"/>
            <a:ext cx="8287756" cy="732189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619375" y="1555069"/>
            <a:ext cx="52347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kern="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[</a:t>
            </a:r>
            <a:r>
              <a:rPr lang="ko-KR" altLang="en-US" sz="1000" b="1" kern="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영상</a:t>
            </a:r>
            <a:r>
              <a:rPr lang="en-US" altLang="ko-KR" sz="1000" b="1" kern="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1] </a:t>
            </a:r>
            <a:r>
              <a:rPr lang="ko-KR" altLang="en-US" sz="1000" b="1" kern="0" dirty="0" err="1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000" b="1" kern="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 우수사례 </a:t>
            </a:r>
            <a:r>
              <a:rPr lang="en-US" altLang="ko-KR" sz="1000" b="1" kern="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SBS </a:t>
            </a:r>
            <a:r>
              <a:rPr lang="ko-KR" altLang="en-US" sz="1000" b="1" kern="0" dirty="0" err="1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모닝와이드</a:t>
            </a:r>
            <a:r>
              <a:rPr lang="ko-KR" altLang="en-US" sz="1000" b="1" kern="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 영상</a:t>
            </a:r>
            <a:r>
              <a:rPr lang="en-US" altLang="ko-KR" sz="1000" b="1" kern="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000" b="1" kern="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재생시간 </a:t>
            </a:r>
            <a:r>
              <a:rPr lang="en-US" altLang="ko-KR" sz="1000" b="1" kern="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: 3</a:t>
            </a:r>
            <a:r>
              <a:rPr lang="ko-KR" altLang="en-US" sz="1000" b="1" kern="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분</a:t>
            </a:r>
            <a:r>
              <a:rPr lang="en-US" altLang="ko-KR" sz="1000" b="1" kern="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00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597348" y="1193827"/>
            <a:ext cx="60513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영상으로 보면 더 알기 쉬운 </a:t>
            </a:r>
            <a:r>
              <a:rPr lang="ko-KR" altLang="en-US" sz="2000" b="1" kern="0" dirty="0" err="1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일학습병행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2" name="미디어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52121" y="1840027"/>
            <a:ext cx="8287756" cy="458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131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0288" y="3250594"/>
            <a:ext cx="3398031" cy="3263455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358" y="4990441"/>
            <a:ext cx="10133465" cy="1488552"/>
          </a:xfrm>
          <a:prstGeom prst="rect">
            <a:avLst/>
          </a:prstGeom>
        </p:spPr>
      </p:pic>
      <p:sp>
        <p:nvSpPr>
          <p:cNvPr id="34" name="직사각형 33"/>
          <p:cNvSpPr/>
          <p:nvPr/>
        </p:nvSpPr>
        <p:spPr>
          <a:xfrm>
            <a:off x="6269550" y="2286997"/>
            <a:ext cx="5665273" cy="200544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549" y="1811162"/>
            <a:ext cx="5665274" cy="539497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1801702" y="2286997"/>
            <a:ext cx="4294297" cy="200544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194480" y="5500533"/>
            <a:ext cx="4897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짧은 근속 기간과 높은 이직률</a:t>
            </a:r>
            <a:endParaRPr lang="ko-KR" altLang="en-US" sz="2800" dirty="0">
              <a:solidFill>
                <a:schemeClr val="bg1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525929" y="5500533"/>
            <a:ext cx="39754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kern="0" dirty="0" smtClean="0">
                <a:solidFill>
                  <a:srgbClr val="FF5050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핵심인재 육성</a:t>
            </a:r>
            <a:r>
              <a:rPr lang="ko-KR" altLang="en-US" sz="2800" kern="0" dirty="0" smtClean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의</a:t>
            </a:r>
            <a:r>
              <a:rPr lang="ko-KR" altLang="en-US" sz="2800" kern="0" dirty="0" smtClean="0">
                <a:solidFill>
                  <a:srgbClr val="FF5050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800" kern="0" dirty="0">
                <a:solidFill>
                  <a:srgbClr val="FF5050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걸림돌</a:t>
            </a:r>
            <a:endParaRPr lang="ko-KR" altLang="en-US" sz="2800" dirty="0">
              <a:solidFill>
                <a:srgbClr val="FF5050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801" y="1875516"/>
            <a:ext cx="411481" cy="411481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866106" y="2525764"/>
            <a:ext cx="43755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sz="1500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청년 임금근로자 </a:t>
            </a:r>
            <a:r>
              <a:rPr lang="en-US" altLang="ko-KR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70</a:t>
            </a:r>
            <a:r>
              <a:rPr lang="en-US" altLang="ko-KR" sz="2000" kern="0" dirty="0" smtClean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%</a:t>
            </a:r>
            <a:r>
              <a:rPr lang="ko-KR" altLang="en-US" sz="1500" kern="0" dirty="0" smtClean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는 </a:t>
            </a:r>
            <a:r>
              <a:rPr lang="ko-KR" altLang="en-US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첫 </a:t>
            </a:r>
            <a:r>
              <a:rPr lang="ko-KR" altLang="en-US" sz="2000" kern="0" dirty="0" smtClean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직장 사표</a:t>
            </a:r>
            <a:endParaRPr lang="ko-KR" altLang="en-US" sz="20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780281" y="1888551"/>
            <a:ext cx="5154542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900" kern="0" spc="-15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연합뉴스</a:t>
            </a:r>
            <a:r>
              <a:rPr lang="en-US" altLang="ko-KR" sz="1900" kern="0" spc="-15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, MBC, SBS, </a:t>
            </a:r>
            <a:r>
              <a:rPr lang="ko-KR" altLang="en-US" sz="1900" kern="0" spc="-15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한국경제</a:t>
            </a:r>
            <a:r>
              <a:rPr lang="en-US" altLang="ko-KR" sz="1900" kern="0" spc="-15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, MBN </a:t>
            </a:r>
            <a:r>
              <a:rPr lang="ko-KR" altLang="en-US" sz="1900" kern="0" spc="-15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보도 </a:t>
            </a:r>
            <a:r>
              <a:rPr lang="en-US" altLang="ko-KR" sz="13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(’20.7.14)</a:t>
            </a:r>
            <a:endParaRPr lang="ko-KR" altLang="en-US" sz="13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866106" y="3099299"/>
            <a:ext cx="43755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sz="1500" kern="0" dirty="0">
                <a:solidFill>
                  <a:schemeClr val="tx2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첫 직장 평균 근속기간은 </a:t>
            </a:r>
            <a:r>
              <a:rPr lang="ko-KR" altLang="en-US" sz="1500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약 </a:t>
            </a:r>
            <a:r>
              <a:rPr lang="en-US" altLang="ko-KR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17</a:t>
            </a:r>
            <a:r>
              <a:rPr lang="ko-KR" altLang="en-US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개월</a:t>
            </a:r>
            <a:endParaRPr lang="ko-KR" altLang="en-US" sz="20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331478" y="2525764"/>
            <a:ext cx="51880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sz="1500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신입사원 중 </a:t>
            </a:r>
            <a:r>
              <a:rPr lang="en-US" altLang="ko-KR" sz="1500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sz="1500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년 이내 퇴사 비율 </a:t>
            </a:r>
            <a:r>
              <a:rPr lang="ko-KR" altLang="en-US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약 </a:t>
            </a:r>
            <a:r>
              <a:rPr lang="en-US" altLang="ko-KR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50%</a:t>
            </a:r>
            <a:endParaRPr lang="ko-KR" altLang="en-US" sz="20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331478" y="3099299"/>
            <a:ext cx="51880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sz="1500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신입사원 중 </a:t>
            </a:r>
            <a:r>
              <a:rPr lang="en-US" altLang="ko-KR" sz="1500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4</a:t>
            </a:r>
            <a:r>
              <a:rPr lang="ko-KR" altLang="en-US" sz="1500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년 이상 재직한 비율 </a:t>
            </a:r>
            <a:r>
              <a:rPr lang="ko-KR" altLang="en-US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약 </a:t>
            </a:r>
            <a:r>
              <a:rPr lang="en-US" altLang="ko-KR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18.7%</a:t>
            </a:r>
            <a:endParaRPr lang="ko-KR" altLang="en-US" sz="20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331478" y="3697586"/>
            <a:ext cx="518806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100" kern="0" dirty="0">
                <a:solidFill>
                  <a:schemeClr val="tx2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한국노동경제학회 노동경제논집</a:t>
            </a:r>
            <a:r>
              <a:rPr lang="en-US" altLang="ko-KR" sz="1100" kern="0" dirty="0">
                <a:solidFill>
                  <a:schemeClr val="tx2">
                    <a:lumMod val="7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(2020) </a:t>
            </a:r>
            <a:r>
              <a:rPr lang="en-US" altLang="ko-KR" sz="1100" kern="0" dirty="0" smtClean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‘</a:t>
            </a:r>
            <a:r>
              <a:rPr lang="ko-KR" altLang="en-US" sz="1100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첫 일자리 이탈 영향요인 </a:t>
            </a:r>
            <a:r>
              <a:rPr lang="ko-KR" altLang="en-US" sz="1100" kern="0" dirty="0" smtClean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분석</a:t>
            </a:r>
            <a:r>
              <a:rPr lang="en-US" altLang="ko-KR" sz="1100" kern="0" dirty="0" smtClean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’ </a:t>
            </a:r>
            <a:r>
              <a:rPr lang="ko-KR" altLang="en-US" sz="1100" kern="0" dirty="0" smtClean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인용 </a:t>
            </a:r>
            <a:r>
              <a:rPr lang="ko-KR" altLang="en-US" sz="1100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보도</a:t>
            </a:r>
            <a:endParaRPr lang="ko-KR" altLang="en-US" sz="1100" dirty="0">
              <a:solidFill>
                <a:srgbClr val="FF505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우리 회사 핵심인재 키우고 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싶은데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...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cxnSp>
        <p:nvCxnSpPr>
          <p:cNvPr id="3" name="직선 연결선 2"/>
          <p:cNvCxnSpPr/>
          <p:nvPr/>
        </p:nvCxnSpPr>
        <p:spPr>
          <a:xfrm>
            <a:off x="6269550" y="4304162"/>
            <a:ext cx="5665273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1801702" y="4304162"/>
            <a:ext cx="4294297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9303" y="4215418"/>
            <a:ext cx="165766" cy="165766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912" y="4215418"/>
            <a:ext cx="165766" cy="165766"/>
          </a:xfrm>
          <a:prstGeom prst="rect">
            <a:avLst/>
          </a:prstGeom>
        </p:spPr>
      </p:pic>
      <p:cxnSp>
        <p:nvCxnSpPr>
          <p:cNvPr id="17" name="꺾인 연결선 16"/>
          <p:cNvCxnSpPr>
            <a:stCxn id="35" idx="2"/>
            <a:endCxn id="7" idx="2"/>
          </p:cNvCxnSpPr>
          <p:nvPr/>
        </p:nvCxnSpPr>
        <p:spPr>
          <a:xfrm rot="16200000" flipH="1">
            <a:off x="6515990" y="1794988"/>
            <a:ext cx="12700" cy="5172391"/>
          </a:xfrm>
          <a:prstGeom prst="bentConnector3">
            <a:avLst>
              <a:gd name="adj1" fmla="val 1984614"/>
            </a:avLst>
          </a:prstGeom>
          <a:ln w="12700">
            <a:solidFill>
              <a:srgbClr val="263B6C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그림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358" y="1811162"/>
            <a:ext cx="4294641" cy="539497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07" y="1875516"/>
            <a:ext cx="411481" cy="411481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37149" y="1888551"/>
            <a:ext cx="3547987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9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통계청 </a:t>
            </a:r>
            <a:r>
              <a:rPr lang="ko-KR" altLang="en-US" sz="19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경제활동인구조사 </a:t>
            </a:r>
            <a:r>
              <a:rPr lang="en-US" altLang="ko-KR" sz="13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(2020)</a:t>
            </a:r>
            <a:endParaRPr lang="ko-KR" altLang="en-US" sz="13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650" y="5510999"/>
            <a:ext cx="460765" cy="493583"/>
          </a:xfrm>
          <a:prstGeom prst="rect">
            <a:avLst/>
          </a:prstGeom>
        </p:spPr>
      </p:pic>
      <p:cxnSp>
        <p:nvCxnSpPr>
          <p:cNvPr id="30" name="직선 연결선 29"/>
          <p:cNvCxnSpPr/>
          <p:nvPr/>
        </p:nvCxnSpPr>
        <p:spPr>
          <a:xfrm>
            <a:off x="6241620" y="4618892"/>
            <a:ext cx="0" cy="371549"/>
          </a:xfrm>
          <a:prstGeom prst="line">
            <a:avLst/>
          </a:prstGeom>
          <a:ln w="12700">
            <a:solidFill>
              <a:srgbClr val="263B6C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469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4529596" y="2619788"/>
            <a:ext cx="7228650" cy="3343317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594" y="2143954"/>
            <a:ext cx="7228651" cy="539497"/>
          </a:xfrm>
          <a:prstGeom prst="rect">
            <a:avLst/>
          </a:prstGeom>
        </p:spPr>
      </p:pic>
      <p:cxnSp>
        <p:nvCxnSpPr>
          <p:cNvPr id="23" name="직선 연결선 22"/>
          <p:cNvCxnSpPr/>
          <p:nvPr/>
        </p:nvCxnSpPr>
        <p:spPr>
          <a:xfrm>
            <a:off x="4529596" y="5963105"/>
            <a:ext cx="7228650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46073"/>
            <a:ext cx="4564764" cy="3892062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826" y="2200050"/>
            <a:ext cx="411481" cy="411481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5086968" y="2213085"/>
            <a:ext cx="5628036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9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한국직업능력개발원 </a:t>
            </a:r>
            <a:r>
              <a:rPr lang="ko-KR" altLang="en-US" sz="1900" kern="0" dirty="0" err="1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9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실태조사</a:t>
            </a:r>
            <a:r>
              <a:rPr lang="en-US" altLang="ko-KR" sz="13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(2019)</a:t>
            </a:r>
            <a:endParaRPr lang="ko-KR" altLang="en-US" sz="13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608773" y="2932328"/>
            <a:ext cx="704396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사업주의 </a:t>
            </a:r>
            <a:r>
              <a:rPr lang="ko-KR" altLang="en-US" sz="25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참여 동기 </a:t>
            </a:r>
            <a:r>
              <a:rPr lang="en-US" altLang="ko-KR" sz="25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sz="25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위</a:t>
            </a:r>
            <a:r>
              <a:rPr lang="ko-KR" altLang="en-US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는 </a:t>
            </a:r>
            <a:r>
              <a:rPr lang="ko-KR" altLang="en-US" sz="25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‘기업 현장에 맞는 실무형 인재 양성 및 활용 가능’</a:t>
            </a:r>
            <a:endParaRPr lang="ko-KR" altLang="en-US" sz="2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608773" y="4007903"/>
            <a:ext cx="7228551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‘</a:t>
            </a:r>
            <a:r>
              <a:rPr lang="ko-KR" altLang="en-US" kern="0" dirty="0" err="1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현장훈련의</a:t>
            </a:r>
            <a:r>
              <a:rPr lang="ko-KR" altLang="en-US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직무수행능력 향상 도움 </a:t>
            </a:r>
            <a:r>
              <a:rPr lang="ko-KR" altLang="en-US" kern="0" dirty="0" err="1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정도’에서</a:t>
            </a:r>
            <a:r>
              <a:rPr lang="ko-KR" altLang="en-US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en-US" altLang="ko-KR" sz="25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75%</a:t>
            </a:r>
            <a:r>
              <a:rPr lang="ko-KR" altLang="en-US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의 </a:t>
            </a:r>
            <a:r>
              <a:rPr lang="ko-KR" altLang="en-US" sz="25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사업주</a:t>
            </a:r>
            <a:r>
              <a:rPr lang="ko-KR" altLang="en-US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가 </a:t>
            </a:r>
            <a:r>
              <a:rPr lang="ko-KR" altLang="en-US" sz="25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‘도움이 되었음’ </a:t>
            </a:r>
            <a:r>
              <a:rPr lang="ko-KR" altLang="en-US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응답</a:t>
            </a:r>
            <a:endParaRPr lang="ko-KR" altLang="en-US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608773" y="5231687"/>
            <a:ext cx="7043965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사업주의 </a:t>
            </a:r>
            <a:r>
              <a:rPr lang="en-US" altLang="ko-KR" sz="25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80%</a:t>
            </a:r>
            <a:r>
              <a:rPr lang="en-US" altLang="ko-KR" sz="2500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kern="0" dirty="0" err="1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kern="0" dirty="0">
                <a:solidFill>
                  <a:schemeClr val="tx2">
                    <a:lumMod val="7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500" kern="0" dirty="0" err="1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재참여</a:t>
            </a:r>
            <a:r>
              <a:rPr lang="ko-KR" altLang="en-US" sz="25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희망</a:t>
            </a:r>
            <a:endParaRPr lang="ko-KR" altLang="en-US" sz="2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err="1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일학습병행</a:t>
              </a:r>
              <a:r>
                <a:rPr lang="en-US" altLang="ko-KR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, 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이래서 한다</a:t>
              </a:r>
              <a:r>
                <a:rPr lang="en-US" altLang="ko-KR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!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711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264214" y="1878495"/>
            <a:ext cx="11528360" cy="4816912"/>
            <a:chOff x="264214" y="1866772"/>
            <a:chExt cx="11528360" cy="4816912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709" y="3879862"/>
              <a:ext cx="3338213" cy="2803822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3939" y="1904426"/>
              <a:ext cx="1579752" cy="484428"/>
            </a:xfrm>
            <a:prstGeom prst="rect">
              <a:avLst/>
            </a:prstGeom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264214" y="2871877"/>
              <a:ext cx="3739202" cy="800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용산의 </a:t>
              </a:r>
              <a:r>
                <a:rPr lang="en-US" altLang="ko-KR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C</a:t>
              </a:r>
              <a:r>
                <a:rPr lang="ko-KR" altLang="en-US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기업</a:t>
              </a:r>
              <a:r>
                <a:rPr lang="en-US" altLang="ko-KR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, </a:t>
              </a:r>
              <a:r>
                <a:rPr lang="ko-KR" altLang="en-US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직원을 </a:t>
              </a:r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채용한</a:t>
              </a:r>
              <a:r>
                <a:rPr lang="en-US" altLang="ko-KR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 </a:t>
              </a:r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다음 </a:t>
              </a:r>
              <a:r>
                <a:rPr lang="ko-KR" altLang="en-US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기업에 </a:t>
              </a:r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맞는</a:t>
              </a:r>
              <a:endParaRPr lang="en-US" altLang="ko-KR" sz="13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endParaRPr>
            </a:p>
            <a:p>
              <a:pPr algn="ctr"/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인재를 키워나가는 전략 </a:t>
              </a:r>
              <a:r>
                <a:rPr lang="ko-KR" altLang="en-US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수립 </a:t>
              </a:r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후</a:t>
              </a:r>
              <a:endPara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endParaRPr>
            </a:p>
            <a:p>
              <a:pPr algn="ctr"/>
              <a:r>
                <a:rPr lang="en-US" altLang="ko-KR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   </a:t>
              </a:r>
              <a:r>
                <a:rPr lang="ko-KR" altLang="en-US" sz="20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업무처리 </a:t>
              </a:r>
              <a:r>
                <a:rPr lang="en-US" altLang="ko-KR" sz="2000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2.5</a:t>
              </a:r>
              <a:r>
                <a:rPr lang="ko-KR" altLang="en-US" sz="2000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배 증가</a:t>
              </a:r>
              <a:endParaRPr lang="ko-KR" altLang="en-US" sz="200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cxnSp>
          <p:nvCxnSpPr>
            <p:cNvPr id="15" name="직선 연결선 14"/>
            <p:cNvCxnSpPr/>
            <p:nvPr/>
          </p:nvCxnSpPr>
          <p:spPr>
            <a:xfrm>
              <a:off x="4091355" y="1892703"/>
              <a:ext cx="0" cy="4779258"/>
            </a:xfrm>
            <a:prstGeom prst="line">
              <a:avLst/>
            </a:prstGeom>
            <a:ln w="12700">
              <a:solidFill>
                <a:srgbClr val="263B6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305228" y="2416022"/>
              <a:ext cx="3657175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500" kern="0" dirty="0" smtClean="0">
                  <a:solidFill>
                    <a:schemeClr val="tx2">
                      <a:lumMod val="75000"/>
                    </a:schemeClr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2020. 6. 15.</a:t>
              </a:r>
              <a:endParaRPr lang="ko-KR" altLang="en-US" sz="200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4202728" y="2871877"/>
              <a:ext cx="3715790" cy="800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기업은 능력 중심으로 인재 </a:t>
              </a:r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육성하여</a:t>
              </a:r>
              <a:endParaRPr lang="en-US" altLang="ko-KR" sz="13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endParaRPr>
            </a:p>
            <a:p>
              <a:pPr algn="ctr"/>
              <a:r>
                <a:rPr lang="ko-KR" altLang="en-US" sz="2000" kern="0" dirty="0" err="1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재교육비</a:t>
              </a:r>
              <a:r>
                <a:rPr lang="ko-KR" altLang="en-US" sz="20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 </a:t>
              </a:r>
              <a:r>
                <a:rPr lang="ko-KR" altLang="en-US" sz="2000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절감</a:t>
              </a:r>
              <a:r>
                <a:rPr lang="en-US" altLang="ko-KR" sz="13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,</a:t>
              </a:r>
              <a:endParaRPr lang="en-US" altLang="ko-KR" sz="13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endParaRPr>
            </a:p>
            <a:p>
              <a:pPr algn="ctr"/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청년은 불필요한</a:t>
              </a:r>
              <a:r>
                <a:rPr lang="en-US" altLang="ko-KR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 </a:t>
              </a:r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스펙 쌓기 </a:t>
              </a:r>
              <a:r>
                <a:rPr lang="ko-KR" altLang="en-US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없이 </a:t>
              </a:r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조기 취업 </a:t>
              </a:r>
              <a:r>
                <a:rPr lang="ko-KR" altLang="en-US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가능</a:t>
              </a:r>
              <a:endParaRPr lang="ko-KR" altLang="en-US" sz="130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4232036" y="2416022"/>
              <a:ext cx="3657175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500" kern="0" dirty="0" smtClean="0">
                  <a:solidFill>
                    <a:schemeClr val="tx2">
                      <a:lumMod val="75000"/>
                    </a:schemeClr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2020. 2. 28.</a:t>
              </a:r>
              <a:endParaRPr lang="ko-KR" altLang="en-US" sz="200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cxnSp>
          <p:nvCxnSpPr>
            <p:cNvPr id="21" name="직선 연결선 20"/>
            <p:cNvCxnSpPr/>
            <p:nvPr/>
          </p:nvCxnSpPr>
          <p:spPr>
            <a:xfrm>
              <a:off x="7994718" y="1892703"/>
              <a:ext cx="0" cy="4779258"/>
            </a:xfrm>
            <a:prstGeom prst="line">
              <a:avLst/>
            </a:prstGeom>
            <a:ln w="12700">
              <a:solidFill>
                <a:srgbClr val="263B6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8135399" y="2871877"/>
              <a:ext cx="3657175" cy="800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P-TECH</a:t>
              </a:r>
              <a:r>
                <a:rPr lang="ko-KR" altLang="en-US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과정</a:t>
              </a:r>
              <a:r>
                <a:rPr lang="en-US" altLang="ko-KR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, </a:t>
              </a:r>
              <a:r>
                <a:rPr lang="ko-KR" altLang="en-US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고등학교 졸업 </a:t>
              </a:r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후에도 기업에</a:t>
              </a:r>
              <a:r>
                <a:rPr lang="en-US" altLang="ko-KR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/>
              </a:r>
              <a:br>
                <a:rPr lang="en-US" altLang="ko-KR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</a:br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다니며 </a:t>
              </a:r>
              <a:r>
                <a:rPr lang="ko-KR" altLang="en-US" sz="13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전공 관련 최신 기술과 이론을 </a:t>
              </a:r>
              <a:r>
                <a:rPr lang="ko-KR" altLang="en-US" sz="13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배우며</a:t>
              </a:r>
              <a:endPara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endParaRPr>
            </a:p>
            <a:p>
              <a:pPr algn="ctr"/>
              <a:r>
                <a:rPr lang="ko-KR" altLang="en-US" sz="20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학위와 </a:t>
              </a:r>
              <a:r>
                <a:rPr lang="ko-KR" altLang="en-US" sz="2000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자격 동시 취득 가능</a:t>
              </a:r>
              <a:endParaRPr lang="ko-KR" altLang="en-US" sz="200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8135399" y="2416022"/>
              <a:ext cx="3657175" cy="323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500" kern="0" dirty="0" smtClean="0">
                  <a:solidFill>
                    <a:schemeClr val="tx2">
                      <a:lumMod val="75000"/>
                    </a:schemeClr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2020. 3. 27.</a:t>
              </a:r>
              <a:endParaRPr lang="ko-KR" altLang="en-US" sz="200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pic>
          <p:nvPicPr>
            <p:cNvPr id="27" name="그림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9506" y="1888967"/>
              <a:ext cx="1422234" cy="527055"/>
            </a:xfrm>
            <a:prstGeom prst="rect">
              <a:avLst/>
            </a:prstGeom>
          </p:spPr>
        </p:pic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58164" y="1866772"/>
              <a:ext cx="2211645" cy="403039"/>
            </a:xfrm>
            <a:prstGeom prst="rect">
              <a:avLst/>
            </a:prstGeom>
          </p:spPr>
        </p:pic>
      </p:grpSp>
      <p:grpSp>
        <p:nvGrpSpPr>
          <p:cNvPr id="33" name="그룹 3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언론에서 바라본 </a:t>
              </a:r>
              <a:r>
                <a:rPr lang="ko-KR" altLang="en-US" sz="3000" kern="0" dirty="0" err="1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일학습병행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567" y="3878149"/>
            <a:ext cx="2906939" cy="280553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791" y="3891585"/>
            <a:ext cx="3059217" cy="272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96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그룹 55"/>
          <p:cNvGrpSpPr/>
          <p:nvPr/>
        </p:nvGrpSpPr>
        <p:grpSpPr>
          <a:xfrm>
            <a:off x="7579688" y="1904249"/>
            <a:ext cx="4122609" cy="4568404"/>
            <a:chOff x="406278" y="1917515"/>
            <a:chExt cx="4122609" cy="4568404"/>
          </a:xfrm>
        </p:grpSpPr>
        <p:sp>
          <p:nvSpPr>
            <p:cNvPr id="57" name="직사각형 56"/>
            <p:cNvSpPr/>
            <p:nvPr/>
          </p:nvSpPr>
          <p:spPr>
            <a:xfrm>
              <a:off x="406622" y="2393350"/>
              <a:ext cx="4122265" cy="4091026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8" name="직선 연결선 57"/>
            <p:cNvCxnSpPr/>
            <p:nvPr/>
          </p:nvCxnSpPr>
          <p:spPr>
            <a:xfrm>
              <a:off x="406622" y="6485919"/>
              <a:ext cx="4122265" cy="0"/>
            </a:xfrm>
            <a:prstGeom prst="line">
              <a:avLst/>
            </a:prstGeom>
            <a:ln w="28575">
              <a:solidFill>
                <a:srgbClr val="263B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9" name="그림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278" y="1917515"/>
              <a:ext cx="4122595" cy="539497"/>
            </a:xfrm>
            <a:prstGeom prst="rect">
              <a:avLst/>
            </a:prstGeom>
          </p:spPr>
        </p:pic>
      </p:grpSp>
      <p:grpSp>
        <p:nvGrpSpPr>
          <p:cNvPr id="13" name="그룹 12"/>
          <p:cNvGrpSpPr/>
          <p:nvPr/>
        </p:nvGrpSpPr>
        <p:grpSpPr>
          <a:xfrm>
            <a:off x="406278" y="1905792"/>
            <a:ext cx="4122609" cy="4568404"/>
            <a:chOff x="406278" y="1917515"/>
            <a:chExt cx="4122609" cy="4568404"/>
          </a:xfrm>
        </p:grpSpPr>
        <p:sp>
          <p:nvSpPr>
            <p:cNvPr id="53" name="직사각형 52"/>
            <p:cNvSpPr/>
            <p:nvPr/>
          </p:nvSpPr>
          <p:spPr>
            <a:xfrm>
              <a:off x="406622" y="2393350"/>
              <a:ext cx="4122265" cy="4091026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4" name="직선 연결선 53"/>
            <p:cNvCxnSpPr/>
            <p:nvPr/>
          </p:nvCxnSpPr>
          <p:spPr>
            <a:xfrm>
              <a:off x="406622" y="6485919"/>
              <a:ext cx="4122265" cy="0"/>
            </a:xfrm>
            <a:prstGeom prst="line">
              <a:avLst/>
            </a:prstGeom>
            <a:ln w="28575">
              <a:solidFill>
                <a:srgbClr val="263B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278" y="1917515"/>
              <a:ext cx="4122595" cy="539497"/>
            </a:xfrm>
            <a:prstGeom prst="rect">
              <a:avLst/>
            </a:prstGeom>
          </p:spPr>
        </p:pic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477512" cy="553998"/>
            <a:chOff x="418001" y="1202279"/>
            <a:chExt cx="11477512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99087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smtClean="0">
                  <a:solidFill>
                    <a:srgbClr val="FF0000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“</a:t>
              </a:r>
              <a:r>
                <a:rPr lang="ko-KR" altLang="en-US" sz="3000" kern="0" dirty="0" err="1" smtClean="0">
                  <a:solidFill>
                    <a:srgbClr val="FF0000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워러벨</a:t>
              </a:r>
              <a:r>
                <a:rPr lang="en-US" altLang="ko-KR" sz="3000" kern="0" dirty="0" smtClean="0">
                  <a:solidFill>
                    <a:srgbClr val="FF0000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(Work-Learning </a:t>
              </a:r>
              <a:r>
                <a:rPr lang="en-US" altLang="ko-KR" sz="3000" kern="0" dirty="0">
                  <a:solidFill>
                    <a:srgbClr val="FF0000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B</a:t>
              </a:r>
              <a:r>
                <a:rPr lang="en-US" altLang="ko-KR" sz="3000" kern="0" dirty="0" smtClean="0">
                  <a:solidFill>
                    <a:srgbClr val="FF0000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alance)</a:t>
              </a:r>
              <a:r>
                <a:rPr lang="ko-KR" altLang="en-US" sz="3000" kern="0" dirty="0" smtClean="0">
                  <a:solidFill>
                    <a:srgbClr val="FF0000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” 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일학습병행을 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소개합니다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92" y="1979220"/>
            <a:ext cx="411481" cy="411481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966534" y="1992255"/>
            <a:ext cx="3547987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900" kern="0" dirty="0" err="1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9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9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알아보기</a:t>
            </a:r>
            <a:endParaRPr lang="ko-KR" altLang="en-US" sz="13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18001" y="2727435"/>
            <a:ext cx="408361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       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&amp;          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일터학습을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한국에 맞게 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설계</a:t>
            </a:r>
            <a:endParaRPr lang="ko-KR" altLang="en-US" sz="15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115" y="1979220"/>
            <a:ext cx="411481" cy="411481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180257" y="1992255"/>
            <a:ext cx="3547987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900" kern="0" dirty="0" err="1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9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추진경과</a:t>
            </a:r>
            <a:endParaRPr lang="ko-KR" altLang="en-US" sz="13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598134" y="2554647"/>
            <a:ext cx="296081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정부 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능력중심사회 만들기 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핵심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</a:b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과제 선정</a:t>
            </a:r>
            <a:endParaRPr lang="ko-KR" altLang="en-US" sz="1500" kern="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Microsoft GothicNeo" panose="020B0503020000020004" pitchFamily="34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7728502" y="2539262"/>
            <a:ext cx="889144" cy="461601"/>
            <a:chOff x="7728502" y="2539262"/>
            <a:chExt cx="889144" cy="461601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42868" y="2611663"/>
              <a:ext cx="874778" cy="374905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7728502" y="2539262"/>
              <a:ext cx="869633" cy="4616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kern="0" dirty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2013</a:t>
              </a:r>
              <a:endParaRPr lang="ko-KR" altLang="en-US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598135" y="3448720"/>
            <a:ext cx="296081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한국형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도입</a:t>
            </a:r>
          </a:p>
        </p:txBody>
      </p:sp>
      <p:grpSp>
        <p:nvGrpSpPr>
          <p:cNvPr id="23" name="그룹 22"/>
          <p:cNvGrpSpPr/>
          <p:nvPr/>
        </p:nvGrpSpPr>
        <p:grpSpPr>
          <a:xfrm>
            <a:off x="7728502" y="3325553"/>
            <a:ext cx="889144" cy="461601"/>
            <a:chOff x="7728502" y="2539262"/>
            <a:chExt cx="889144" cy="461601"/>
          </a:xfrm>
        </p:grpSpPr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42868" y="2611663"/>
              <a:ext cx="874778" cy="374905"/>
            </a:xfrm>
            <a:prstGeom prst="rect">
              <a:avLst/>
            </a:prstGeom>
          </p:spPr>
        </p:pic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7728502" y="2539262"/>
              <a:ext cx="869633" cy="4616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kern="0" dirty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2014</a:t>
              </a:r>
              <a:endParaRPr lang="ko-KR" altLang="en-US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612501" y="3974875"/>
            <a:ext cx="296081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4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차 산업혁명 대비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고숙련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확대</a:t>
            </a:r>
          </a:p>
        </p:txBody>
      </p:sp>
      <p:grpSp>
        <p:nvGrpSpPr>
          <p:cNvPr id="27" name="그룹 26"/>
          <p:cNvGrpSpPr/>
          <p:nvPr/>
        </p:nvGrpSpPr>
        <p:grpSpPr>
          <a:xfrm>
            <a:off x="7728502" y="3967331"/>
            <a:ext cx="889144" cy="461601"/>
            <a:chOff x="7728502" y="2539262"/>
            <a:chExt cx="889144" cy="461601"/>
          </a:xfrm>
        </p:grpSpPr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42868" y="2611663"/>
              <a:ext cx="874778" cy="374905"/>
            </a:xfrm>
            <a:prstGeom prst="rect">
              <a:avLst/>
            </a:prstGeom>
          </p:spPr>
        </p:pic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7728502" y="2539262"/>
              <a:ext cx="869633" cy="4616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kern="0" dirty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2017</a:t>
              </a:r>
              <a:endParaRPr lang="ko-KR" altLang="en-US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622914" y="4717708"/>
            <a:ext cx="30546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『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산업현장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지원에 관한 법률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』* 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제정</a:t>
            </a:r>
            <a:endParaRPr lang="en-US" altLang="ko-KR" sz="1500" kern="0" dirty="0" smtClean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Microsoft GothicNeo" panose="020B0503020000020004" pitchFamily="34" charset="-127"/>
            </a:endParaRPr>
          </a:p>
          <a:p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* 일학습병행법</a:t>
            </a:r>
          </a:p>
        </p:txBody>
      </p:sp>
      <p:grpSp>
        <p:nvGrpSpPr>
          <p:cNvPr id="36" name="그룹 35"/>
          <p:cNvGrpSpPr/>
          <p:nvPr/>
        </p:nvGrpSpPr>
        <p:grpSpPr>
          <a:xfrm>
            <a:off x="7728502" y="4766444"/>
            <a:ext cx="889144" cy="461601"/>
            <a:chOff x="7728502" y="2539262"/>
            <a:chExt cx="889144" cy="461601"/>
          </a:xfrm>
        </p:grpSpPr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42868" y="2611663"/>
              <a:ext cx="874778" cy="374905"/>
            </a:xfrm>
            <a:prstGeom prst="rect">
              <a:avLst/>
            </a:prstGeom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7728502" y="2539262"/>
              <a:ext cx="869633" cy="4616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kern="0" dirty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2019</a:t>
              </a:r>
              <a:endParaRPr lang="ko-KR" altLang="en-US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622914" y="5786887"/>
            <a:ext cx="296081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일학습병행법 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시행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(8.28.)</a:t>
            </a:r>
            <a:endParaRPr lang="ko-KR" altLang="en-US" sz="1500" kern="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Microsoft GothicNeo" panose="020B0503020000020004" pitchFamily="34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7728502" y="5720861"/>
            <a:ext cx="889144" cy="461601"/>
            <a:chOff x="7728502" y="5720861"/>
            <a:chExt cx="889144" cy="461601"/>
          </a:xfrm>
        </p:grpSpPr>
        <p:pic>
          <p:nvPicPr>
            <p:cNvPr id="41" name="그림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42868" y="5793262"/>
              <a:ext cx="874778" cy="374905"/>
            </a:xfrm>
            <a:prstGeom prst="rect">
              <a:avLst/>
            </a:prstGeom>
          </p:spPr>
        </p:pic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7728502" y="5720861"/>
              <a:ext cx="869633" cy="4616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kern="0" dirty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2020</a:t>
              </a:r>
              <a:endParaRPr lang="ko-KR" altLang="en-US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pic>
        <p:nvPicPr>
          <p:cNvPr id="44" name="그림 4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59" y="2655346"/>
            <a:ext cx="457915" cy="457915"/>
          </a:xfrm>
          <a:prstGeom prst="rect">
            <a:avLst/>
          </a:prstGeom>
        </p:spPr>
      </p:pic>
      <p:pic>
        <p:nvPicPr>
          <p:cNvPr id="45" name="그림 4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015" y="2655244"/>
            <a:ext cx="458657" cy="458118"/>
          </a:xfrm>
          <a:prstGeom prst="rect">
            <a:avLst/>
          </a:prstGeom>
        </p:spPr>
      </p:pic>
      <p:sp>
        <p:nvSpPr>
          <p:cNvPr id="46" name="직사각형 4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590711" y="3036964"/>
            <a:ext cx="6669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2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독일</a:t>
            </a:r>
            <a:r>
              <a:rPr lang="en-US" altLang="ko-KR" sz="12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  <a:endParaRPr lang="ko-KR" altLang="en-US" sz="12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257636" y="3036964"/>
            <a:ext cx="69389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2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스위스</a:t>
            </a:r>
            <a:r>
              <a:rPr lang="en-US" altLang="ko-KR" sz="12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  <a:endParaRPr lang="ko-KR" altLang="en-US" sz="12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18001" y="3557564"/>
            <a:ext cx="411088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현장훈련과 사업장 외 훈련을 체계적으로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</a:b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병행</a:t>
            </a:r>
            <a:endParaRPr lang="ko-KR" altLang="en-US" sz="15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18001" y="4378145"/>
            <a:ext cx="408361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기업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- 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현장맞춤형 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우수인재 양성</a:t>
            </a:r>
            <a:endParaRPr lang="ko-KR" altLang="en-US" sz="15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18001" y="4963252"/>
            <a:ext cx="408361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대한민국 정부혁신 사례 </a:t>
            </a:r>
            <a:r>
              <a:rPr lang="en-US" altLang="ko-KR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10</a:t>
            </a:r>
            <a:r>
              <a:rPr lang="ko-KR" altLang="en-US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선 </a:t>
            </a:r>
            <a:endParaRPr lang="en-US" altLang="ko-KR" sz="2000" kern="0" dirty="0" smtClean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  <a:p>
            <a:r>
              <a:rPr lang="en-US" altLang="ko-KR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en-US" altLang="ko-KR" kern="0" dirty="0" smtClean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 (</a:t>
            </a:r>
            <a:r>
              <a:rPr lang="ko-KR" altLang="en-US" kern="0" dirty="0" smtClean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경제개발협력기구 </a:t>
            </a:r>
            <a:r>
              <a:rPr lang="en-US" altLang="ko-KR" kern="0" dirty="0" smtClean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OECD </a:t>
            </a:r>
            <a:r>
              <a:rPr lang="ko-KR" altLang="en-US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선정</a:t>
            </a:r>
            <a:r>
              <a:rPr lang="en-US" altLang="ko-KR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2256" y="5790117"/>
            <a:ext cx="40836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anose="020B0604020202020204" pitchFamily="34" charset="0"/>
              <a:buChar char="•"/>
            </a:pPr>
            <a:r>
              <a:rPr lang="ko-KR" altLang="en-US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문재인 정부 국정과제 </a:t>
            </a:r>
            <a:r>
              <a:rPr lang="en-US" altLang="ko-KR" sz="20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19 - 4</a:t>
            </a:r>
            <a:endParaRPr lang="ko-KR" altLang="en-US" sz="20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4122621" y="2062593"/>
            <a:ext cx="3863677" cy="3974791"/>
            <a:chOff x="3929795" y="1910862"/>
            <a:chExt cx="3762279" cy="3962400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9795" y="1910862"/>
              <a:ext cx="3762279" cy="3962400"/>
            </a:xfrm>
            <a:prstGeom prst="rect">
              <a:avLst/>
            </a:prstGeom>
          </p:spPr>
        </p:pic>
        <p:pic>
          <p:nvPicPr>
            <p:cNvPr id="7" name="_x702059736" descr="EMB00001bd03db0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1747" y="5320907"/>
              <a:ext cx="1837534" cy="4262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3829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근로자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·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기업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·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국가 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모두가 함께 웃는 </a:t>
              </a:r>
              <a:r>
                <a:rPr lang="ko-KR" altLang="en-US" sz="3000" kern="0" dirty="0" err="1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일학습병행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795" y="2112377"/>
            <a:ext cx="338329" cy="392278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087" y="2112377"/>
            <a:ext cx="338329" cy="392278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01" y="2743807"/>
            <a:ext cx="3383511" cy="2684584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38185" y="5369776"/>
            <a:ext cx="3439212" cy="79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9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청년 조기 </a:t>
            </a:r>
            <a:r>
              <a:rPr lang="ko-KR" altLang="en-US" sz="1900" kern="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입직</a:t>
            </a:r>
            <a:r>
              <a:rPr lang="en-US" altLang="ko-KR" sz="19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9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국가자격 취득</a:t>
            </a:r>
            <a:r>
              <a:rPr lang="en-US" altLang="ko-KR" sz="19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,</a:t>
            </a:r>
          </a:p>
          <a:p>
            <a:pPr algn="ctr">
              <a:lnSpc>
                <a:spcPct val="120000"/>
              </a:lnSpc>
            </a:pPr>
            <a:r>
              <a:rPr lang="ko-KR" altLang="en-US" sz="19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체계적인 직무능력 향상</a:t>
            </a:r>
            <a:r>
              <a:rPr lang="en-US" altLang="ko-KR" sz="19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endParaRPr lang="ko-KR" altLang="en-US" sz="13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99" y="2432462"/>
            <a:ext cx="2695467" cy="2885097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279846" y="5369776"/>
            <a:ext cx="3328431" cy="79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9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현장중심 핵심인재 육성</a:t>
            </a:r>
            <a:r>
              <a:rPr lang="en-US" altLang="ko-KR" sz="19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,</a:t>
            </a:r>
          </a:p>
          <a:p>
            <a:pPr algn="ctr">
              <a:lnSpc>
                <a:spcPct val="120000"/>
              </a:lnSpc>
            </a:pPr>
            <a:r>
              <a:rPr lang="ko-KR" altLang="en-US" sz="19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교육비용 절감</a:t>
            </a:r>
            <a:r>
              <a:rPr lang="en-US" altLang="ko-KR" sz="19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9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장기근속 유도</a:t>
            </a:r>
            <a:endParaRPr lang="ko-KR" altLang="en-US" sz="13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277416" y="5369776"/>
            <a:ext cx="3515999" cy="79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9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국가경쟁력 제고</a:t>
            </a:r>
            <a:r>
              <a:rPr lang="en-US" altLang="ko-KR" sz="19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,</a:t>
            </a:r>
          </a:p>
          <a:p>
            <a:pPr algn="ctr">
              <a:lnSpc>
                <a:spcPct val="120000"/>
              </a:lnSpc>
            </a:pPr>
            <a:r>
              <a:rPr lang="ko-KR" altLang="en-US" sz="19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노동시장의 인력 미스매치 해소</a:t>
            </a:r>
            <a:endParaRPr lang="ko-KR" altLang="en-US" sz="1700" kern="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8145310" y="2950153"/>
            <a:ext cx="3337095" cy="2399240"/>
            <a:chOff x="8145310" y="2691639"/>
            <a:chExt cx="3337095" cy="2399240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45310" y="2691639"/>
              <a:ext cx="3337095" cy="2399240"/>
            </a:xfrm>
            <a:prstGeom prst="rect">
              <a:avLst/>
            </a:prstGeom>
          </p:spPr>
        </p:pic>
        <p:pic>
          <p:nvPicPr>
            <p:cNvPr id="16" name="_x702059736" descr="EMB00001bd03db0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5937" y="3799894"/>
              <a:ext cx="788105" cy="1828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9" t="15861" r="31951" b="39973"/>
          <a:stretch/>
        </p:blipFill>
        <p:spPr>
          <a:xfrm>
            <a:off x="9512139" y="2654017"/>
            <a:ext cx="858985" cy="812968"/>
          </a:xfrm>
          <a:prstGeom prst="rect">
            <a:avLst/>
          </a:prstGeom>
        </p:spPr>
      </p:pic>
      <p:grpSp>
        <p:nvGrpSpPr>
          <p:cNvPr id="19" name="그룹 18"/>
          <p:cNvGrpSpPr/>
          <p:nvPr/>
        </p:nvGrpSpPr>
        <p:grpSpPr>
          <a:xfrm>
            <a:off x="1031730" y="1931067"/>
            <a:ext cx="1908052" cy="539497"/>
            <a:chOff x="1031730" y="2071743"/>
            <a:chExt cx="1908052" cy="53949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1730" y="2071743"/>
              <a:ext cx="1908052" cy="539497"/>
            </a:xfrm>
            <a:prstGeom prst="rect">
              <a:avLst/>
            </a:prstGeom>
          </p:spPr>
        </p:pic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1098758" y="2155933"/>
              <a:ext cx="1728538" cy="3847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900" kern="0" dirty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근로자</a:t>
              </a:r>
              <a:endParaRPr lang="ko-KR" altLang="en-US" sz="130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4990035" y="1931067"/>
            <a:ext cx="1908052" cy="539497"/>
            <a:chOff x="1031730" y="2071743"/>
            <a:chExt cx="1908052" cy="539497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1730" y="2071743"/>
              <a:ext cx="1908052" cy="539497"/>
            </a:xfrm>
            <a:prstGeom prst="rect">
              <a:avLst/>
            </a:prstGeom>
          </p:spPr>
        </p:pic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1098758" y="2155933"/>
              <a:ext cx="1728538" cy="3847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900" kern="0" dirty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기업</a:t>
              </a:r>
              <a:endParaRPr lang="ko-KR" altLang="en-US" sz="130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8925884" y="1931067"/>
            <a:ext cx="1908052" cy="539497"/>
            <a:chOff x="1031730" y="2071743"/>
            <a:chExt cx="1908052" cy="539497"/>
          </a:xfrm>
        </p:grpSpPr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1730" y="2071743"/>
              <a:ext cx="1908052" cy="539497"/>
            </a:xfrm>
            <a:prstGeom prst="rect">
              <a:avLst/>
            </a:prstGeom>
          </p:spPr>
        </p:pic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1098758" y="2155933"/>
              <a:ext cx="1728538" cy="3847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900" kern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국가</a:t>
              </a:r>
              <a:endParaRPr lang="ko-KR" altLang="en-US" sz="130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341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err="1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스펙형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 인재 </a:t>
              </a:r>
              <a:r>
                <a:rPr lang="en-US" altLang="ko-KR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NO! 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스펙에 태클을 건 ‘</a:t>
              </a:r>
              <a:r>
                <a:rPr lang="ko-KR" altLang="en-US" sz="3000" kern="0" dirty="0" err="1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스팩터클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 </a:t>
              </a:r>
              <a:r>
                <a:rPr lang="ko-KR" altLang="en-US" sz="3000" kern="0" dirty="0" err="1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일학습병행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’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348" y="1702597"/>
            <a:ext cx="5149775" cy="5049896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0" y="1845881"/>
            <a:ext cx="35981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교육내용</a:t>
            </a:r>
            <a:r>
              <a:rPr lang="en-US" altLang="ko-KR" sz="24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24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교육방법 등 </a:t>
            </a:r>
            <a:endParaRPr lang="en-US" altLang="ko-KR" sz="2400" kern="0" dirty="0" smtClean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  <a:p>
            <a:pPr algn="ctr"/>
            <a:r>
              <a:rPr lang="ko-KR" altLang="en-US" sz="2400" kern="0" dirty="0" smtClean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기업 </a:t>
            </a:r>
            <a:r>
              <a:rPr lang="ko-KR" altLang="en-US" sz="24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주도</a:t>
            </a:r>
            <a:endParaRPr lang="ko-KR" altLang="en-US" sz="24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61194" y="5747729"/>
            <a:ext cx="35981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평가를 통한 </a:t>
            </a:r>
            <a:endParaRPr lang="en-US" altLang="ko-KR" sz="2400" kern="0" dirty="0" smtClean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  <a:p>
            <a:pPr algn="ctr"/>
            <a:r>
              <a:rPr lang="ko-KR" altLang="en-US" sz="2400" kern="0" dirty="0" smtClean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국가자격</a:t>
            </a:r>
            <a:r>
              <a:rPr lang="ko-KR" altLang="en-US" sz="24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4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부여</a:t>
            </a:r>
            <a:endParaRPr lang="ko-KR" altLang="en-US" sz="24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180815" y="1845882"/>
            <a:ext cx="35981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인정</a:t>
            </a:r>
            <a:r>
              <a:rPr lang="ko-KR" altLang="en-US" sz="24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된 교육과정에 </a:t>
            </a:r>
            <a:endParaRPr lang="en-US" altLang="ko-KR" sz="2400" kern="0" dirty="0" smtClean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  <a:p>
            <a:pPr algn="ctr"/>
            <a:r>
              <a:rPr lang="ko-KR" altLang="en-US" sz="24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따라 </a:t>
            </a:r>
            <a:r>
              <a:rPr lang="ko-KR" altLang="en-US" sz="24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</a:t>
            </a:r>
            <a:endParaRPr lang="ko-KR" altLang="en-US" sz="16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683118" y="5747728"/>
            <a:ext cx="35981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생산 현장의 </a:t>
            </a:r>
            <a:endParaRPr lang="en-US" altLang="ko-KR" sz="2400" kern="0" dirty="0" smtClean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  <a:p>
            <a:pPr algn="ctr"/>
            <a:r>
              <a:rPr lang="ko-KR" altLang="en-US" sz="2400" kern="0" dirty="0" smtClean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시설</a:t>
            </a:r>
            <a:r>
              <a:rPr lang="en-US" altLang="ko-KR" sz="24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·</a:t>
            </a:r>
            <a:r>
              <a:rPr lang="ko-KR" altLang="en-US" sz="2400" kern="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장비 </a:t>
            </a:r>
            <a:r>
              <a:rPr lang="ko-KR" altLang="en-US" sz="24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활용</a:t>
            </a:r>
            <a:endParaRPr lang="ko-KR" altLang="en-US" sz="16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406617" y="3562198"/>
            <a:ext cx="310787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500" kern="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스펙초월</a:t>
            </a:r>
            <a:endParaRPr lang="en-US" altLang="ko-KR" sz="2500" kern="0" dirty="0" smtClean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  <a:p>
            <a:pPr algn="ctr"/>
            <a:r>
              <a:rPr lang="ko-KR" altLang="en-US" sz="2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기업맞춤형</a:t>
            </a:r>
            <a:endParaRPr lang="en-US" altLang="ko-KR" sz="2500" kern="0" dirty="0" smtClean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  <a:p>
            <a:pPr algn="ctr"/>
            <a:r>
              <a:rPr lang="ko-KR" altLang="en-US" sz="2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인재육성</a:t>
            </a:r>
            <a:endParaRPr lang="ko-KR" altLang="en-US" sz="2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408" y="3160340"/>
            <a:ext cx="2212638" cy="2424687"/>
          </a:xfrm>
          <a:prstGeom prst="rect">
            <a:avLst/>
          </a:prstGeom>
          <a:noFill/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064" y="3283480"/>
            <a:ext cx="2151977" cy="2306339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845" y="2508959"/>
            <a:ext cx="765107" cy="466715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892" y="2431468"/>
            <a:ext cx="520601" cy="698431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892" y="5240992"/>
            <a:ext cx="544952" cy="669006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653" y="5294836"/>
            <a:ext cx="475489" cy="61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81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일학습병행의 든든한 동반자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grpSp>
        <p:nvGrpSpPr>
          <p:cNvPr id="44" name="그룹 43"/>
          <p:cNvGrpSpPr/>
          <p:nvPr/>
        </p:nvGrpSpPr>
        <p:grpSpPr>
          <a:xfrm>
            <a:off x="796149" y="2049203"/>
            <a:ext cx="10483155" cy="3994578"/>
            <a:chOff x="918624" y="2359169"/>
            <a:chExt cx="10483155" cy="3994578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6133" y="2359169"/>
              <a:ext cx="1247852" cy="61032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1140" y="4840041"/>
              <a:ext cx="1126963" cy="476918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2316" y="5511679"/>
              <a:ext cx="1467027" cy="379231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2828" y="4407610"/>
              <a:ext cx="1151355" cy="267568"/>
            </a:xfrm>
            <a:prstGeom prst="rect">
              <a:avLst/>
            </a:prstGeom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9225" y="4514596"/>
              <a:ext cx="1400045" cy="676183"/>
            </a:xfrm>
            <a:prstGeom prst="rect">
              <a:avLst/>
            </a:prstGeom>
          </p:spPr>
        </p:pic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8400" y="3284019"/>
              <a:ext cx="987122" cy="920575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8477" y="5914480"/>
              <a:ext cx="1384360" cy="439267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5710" y="3499595"/>
              <a:ext cx="1690146" cy="850497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9075" y="2994921"/>
              <a:ext cx="1892837" cy="257664"/>
            </a:xfrm>
            <a:prstGeom prst="rect">
              <a:avLst/>
            </a:prstGeom>
          </p:spPr>
        </p:pic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0768" y="2547907"/>
              <a:ext cx="938947" cy="234737"/>
            </a:xfrm>
            <a:prstGeom prst="rect">
              <a:avLst/>
            </a:prstGeom>
          </p:spPr>
        </p:pic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4617" y="2411812"/>
              <a:ext cx="1249281" cy="370832"/>
            </a:xfrm>
            <a:prstGeom prst="rect">
              <a:avLst/>
            </a:prstGeom>
          </p:spPr>
        </p:pic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6094" y="4597008"/>
              <a:ext cx="1203177" cy="575594"/>
            </a:xfrm>
            <a:prstGeom prst="rect">
              <a:avLst/>
            </a:prstGeom>
          </p:spPr>
        </p:pic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6558" y="6030050"/>
              <a:ext cx="1998994" cy="293691"/>
            </a:xfrm>
            <a:prstGeom prst="rect">
              <a:avLst/>
            </a:prstGeom>
          </p:spPr>
        </p:pic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6589" y="5292405"/>
              <a:ext cx="1685580" cy="497221"/>
            </a:xfrm>
            <a:prstGeom prst="rect">
              <a:avLst/>
            </a:prstGeom>
          </p:spPr>
        </p:pic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440" y="5393191"/>
              <a:ext cx="1059406" cy="430384"/>
            </a:xfrm>
            <a:prstGeom prst="rect">
              <a:avLst/>
            </a:prstGeom>
          </p:spPr>
        </p:pic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472" y="4560147"/>
              <a:ext cx="1141116" cy="715462"/>
            </a:xfrm>
            <a:prstGeom prst="rect">
              <a:avLst/>
            </a:prstGeom>
          </p:spPr>
        </p:pic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40562" y="3697004"/>
              <a:ext cx="1526799" cy="675262"/>
            </a:xfrm>
            <a:prstGeom prst="rect">
              <a:avLst/>
            </a:prstGeom>
          </p:spPr>
        </p:pic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8624" y="3714200"/>
              <a:ext cx="1004546" cy="689467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665" y="3014381"/>
              <a:ext cx="970012" cy="518119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9379" y="5866881"/>
              <a:ext cx="1238481" cy="472128"/>
            </a:xfrm>
            <a:prstGeom prst="rect">
              <a:avLst/>
            </a:prstGeom>
          </p:spPr>
        </p:pic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649" y="2398588"/>
              <a:ext cx="1549241" cy="536745"/>
            </a:xfrm>
            <a:prstGeom prst="rect">
              <a:avLst/>
            </a:prstGeom>
          </p:spPr>
        </p:pic>
        <p:pic>
          <p:nvPicPr>
            <p:cNvPr id="27" name="그림 26"/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471" y="3214239"/>
              <a:ext cx="1732421" cy="318261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9239" y="4055126"/>
              <a:ext cx="1108314" cy="535285"/>
            </a:xfrm>
            <a:prstGeom prst="rect">
              <a:avLst/>
            </a:prstGeom>
          </p:spPr>
        </p:pic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88129" y="3642156"/>
              <a:ext cx="1284227" cy="515313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36107" y="3727284"/>
              <a:ext cx="1450701" cy="595484"/>
            </a:xfrm>
            <a:prstGeom prst="rect">
              <a:avLst/>
            </a:prstGeom>
          </p:spPr>
        </p:pic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85463" y="3107451"/>
              <a:ext cx="1214600" cy="414282"/>
            </a:xfrm>
            <a:prstGeom prst="rect">
              <a:avLst/>
            </a:prstGeom>
          </p:spPr>
        </p:pic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5944" y="3532500"/>
              <a:ext cx="1225359" cy="340828"/>
            </a:xfrm>
            <a:prstGeom prst="rect">
              <a:avLst/>
            </a:prstGeom>
          </p:spPr>
        </p:pic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23342" y="2560551"/>
              <a:ext cx="1148535" cy="648922"/>
            </a:xfrm>
            <a:prstGeom prst="rect">
              <a:avLst/>
            </a:prstGeom>
          </p:spPr>
        </p:pic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420" y="2974801"/>
              <a:ext cx="1533792" cy="382594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4582" y="2560551"/>
              <a:ext cx="1596786" cy="357982"/>
            </a:xfrm>
            <a:prstGeom prst="rect">
              <a:avLst/>
            </a:prstGeom>
          </p:spPr>
        </p:pic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76270" y="2547907"/>
              <a:ext cx="1555408" cy="236564"/>
            </a:xfrm>
            <a:prstGeom prst="rect">
              <a:avLst/>
            </a:prstGeom>
          </p:spPr>
        </p:pic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3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9950" y="4370212"/>
              <a:ext cx="1222698" cy="505252"/>
            </a:xfrm>
            <a:prstGeom prst="rect">
              <a:avLst/>
            </a:prstGeom>
          </p:spPr>
        </p:pic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3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4839" y="5611179"/>
              <a:ext cx="1536940" cy="686134"/>
            </a:xfrm>
            <a:prstGeom prst="rect">
              <a:avLst/>
            </a:prstGeom>
          </p:spPr>
        </p:pic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3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9973" y="4928405"/>
              <a:ext cx="1545338" cy="450016"/>
            </a:xfrm>
            <a:prstGeom prst="rect">
              <a:avLst/>
            </a:prstGeom>
          </p:spPr>
        </p:pic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47786" y="5789626"/>
              <a:ext cx="1520419" cy="344488"/>
            </a:xfrm>
            <a:prstGeom prst="rect">
              <a:avLst/>
            </a:prstGeom>
          </p:spPr>
        </p:pic>
        <p:pic>
          <p:nvPicPr>
            <p:cNvPr id="41" name="그림 40"/>
            <p:cNvPicPr>
              <a:picLocks noChangeAspect="1"/>
            </p:cNvPicPr>
            <p:nvPr/>
          </p:nvPicPr>
          <p:blipFill>
            <a:blip r:embed="rId3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10916" y="5134690"/>
              <a:ext cx="1222698" cy="369103"/>
            </a:xfrm>
            <a:prstGeom prst="rect">
              <a:avLst/>
            </a:prstGeom>
          </p:spPr>
        </p:pic>
        <p:pic>
          <p:nvPicPr>
            <p:cNvPr id="42" name="그림 41"/>
            <p:cNvPicPr>
              <a:picLocks noChangeAspect="1"/>
            </p:cNvPicPr>
            <p:nvPr/>
          </p:nvPicPr>
          <p:blipFill>
            <a:blip r:embed="rId3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5843" y="5687536"/>
              <a:ext cx="1526838" cy="446578"/>
            </a:xfrm>
            <a:prstGeom prst="rect">
              <a:avLst/>
            </a:prstGeom>
          </p:spPr>
        </p:pic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5851" y="4875464"/>
              <a:ext cx="1391215" cy="3615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9807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많은 기업과 근로자가 함께 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했어요 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!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grpSp>
        <p:nvGrpSpPr>
          <p:cNvPr id="67" name="그룹 66"/>
          <p:cNvGrpSpPr/>
          <p:nvPr/>
        </p:nvGrpSpPr>
        <p:grpSpPr>
          <a:xfrm>
            <a:off x="9217980" y="1077613"/>
            <a:ext cx="704765" cy="435739"/>
            <a:chOff x="7964383" y="1086237"/>
            <a:chExt cx="704765" cy="435739"/>
          </a:xfrm>
        </p:grpSpPr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4383" y="1086237"/>
              <a:ext cx="704765" cy="435739"/>
            </a:xfrm>
            <a:prstGeom prst="rect">
              <a:avLst/>
            </a:prstGeom>
          </p:spPr>
        </p:pic>
        <p:pic>
          <p:nvPicPr>
            <p:cNvPr id="56" name="그림 5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04" y="1151349"/>
              <a:ext cx="260319" cy="305513"/>
            </a:xfrm>
            <a:prstGeom prst="rect">
              <a:avLst/>
            </a:prstGeom>
          </p:spPr>
        </p:pic>
      </p:grpSp>
      <p:grpSp>
        <p:nvGrpSpPr>
          <p:cNvPr id="68" name="그룹 67"/>
          <p:cNvGrpSpPr/>
          <p:nvPr/>
        </p:nvGrpSpPr>
        <p:grpSpPr>
          <a:xfrm>
            <a:off x="7087676" y="1077613"/>
            <a:ext cx="704766" cy="435739"/>
            <a:chOff x="6928174" y="1086237"/>
            <a:chExt cx="704766" cy="435739"/>
          </a:xfrm>
        </p:grpSpPr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8174" y="1086237"/>
              <a:ext cx="704766" cy="435739"/>
            </a:xfrm>
            <a:prstGeom prst="rect">
              <a:avLst/>
            </a:prstGeom>
          </p:spPr>
        </p:pic>
        <p:pic>
          <p:nvPicPr>
            <p:cNvPr id="57" name="그림 5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4221" y="1180493"/>
              <a:ext cx="212673" cy="253630"/>
            </a:xfrm>
            <a:prstGeom prst="rect">
              <a:avLst/>
            </a:prstGeom>
          </p:spPr>
        </p:pic>
      </p:grp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748938" y="1118836"/>
            <a:ext cx="1469042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5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학습근로자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수</a:t>
            </a:r>
            <a:endParaRPr lang="ko-KR" altLang="en-US" sz="1500" dirty="0">
              <a:solidFill>
                <a:srgbClr val="C00000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9879011" y="1118836"/>
            <a:ext cx="131552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5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학습기업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수</a:t>
            </a:r>
            <a:endParaRPr lang="ko-KR" altLang="en-US" sz="1500" dirty="0">
              <a:solidFill>
                <a:srgbClr val="C00000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401" y="5842861"/>
            <a:ext cx="704766" cy="35297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609" y="5395176"/>
            <a:ext cx="704765" cy="800663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289" y="4530645"/>
            <a:ext cx="704766" cy="1665194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497" y="4049324"/>
            <a:ext cx="704765" cy="214651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455" y="2928592"/>
            <a:ext cx="704766" cy="3267247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663" y="2789696"/>
            <a:ext cx="704765" cy="340614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188" y="2307034"/>
            <a:ext cx="704766" cy="388880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4396" y="2184662"/>
            <a:ext cx="704765" cy="4011177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328250" y="5422497"/>
            <a:ext cx="1087067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3,154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명</a:t>
            </a:r>
            <a:endParaRPr lang="ko-KR" altLang="en-US" sz="17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0940600" y="2441118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15,000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446" y="5057281"/>
            <a:ext cx="195072" cy="24384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446" y="4440635"/>
            <a:ext cx="195072" cy="24384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446" y="3823989"/>
            <a:ext cx="195072" cy="24384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446" y="3207343"/>
            <a:ext cx="195072" cy="24384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446" y="2590697"/>
            <a:ext cx="195072" cy="24384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0932703" y="3065709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13,000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0938164" y="3670064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10,000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0899916" y="4296995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7,000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0899917" y="4923927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4,000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0900800" y="5490389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1,000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9265" y="2405245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90,000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9265" y="3146449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70,000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9265" y="3887653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50,000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9265" y="4628857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30,000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9265" y="5370062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10,000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854807" y="6265472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500" kern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14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년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328672" y="6265472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16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년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802537" y="6265472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18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년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9270571" y="6265472"/>
            <a:ext cx="108706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20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년 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7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월</a:t>
            </a:r>
            <a:endParaRPr lang="ko-KR" altLang="en-US" sz="15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569" y="5880023"/>
            <a:ext cx="212673" cy="253630"/>
          </a:xfrm>
          <a:prstGeom prst="rect">
            <a:avLst/>
          </a:prstGeom>
        </p:spPr>
      </p:pic>
      <p:pic>
        <p:nvPicPr>
          <p:cNvPr id="47" name="그림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831" y="5464770"/>
            <a:ext cx="260319" cy="305513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719" y="4112606"/>
            <a:ext cx="260319" cy="305513"/>
          </a:xfrm>
          <a:prstGeom prst="rect">
            <a:avLst/>
          </a:prstGeom>
        </p:spPr>
      </p:pic>
      <p:pic>
        <p:nvPicPr>
          <p:cNvPr id="49" name="그림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885" y="2860330"/>
            <a:ext cx="260319" cy="305513"/>
          </a:xfrm>
          <a:prstGeom prst="rect">
            <a:avLst/>
          </a:prstGeom>
        </p:spPr>
      </p:pic>
      <p:pic>
        <p:nvPicPr>
          <p:cNvPr id="50" name="그림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6618" y="2242321"/>
            <a:ext cx="260319" cy="305513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335" y="4600180"/>
            <a:ext cx="212673" cy="253630"/>
          </a:xfrm>
          <a:prstGeom prst="rect">
            <a:avLst/>
          </a:prstGeom>
        </p:spPr>
      </p:pic>
      <p:pic>
        <p:nvPicPr>
          <p:cNvPr id="52" name="그림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501" y="2998127"/>
            <a:ext cx="212673" cy="253630"/>
          </a:xfrm>
          <a:prstGeom prst="rect">
            <a:avLst/>
          </a:prstGeom>
        </p:spPr>
      </p:pic>
      <p:pic>
        <p:nvPicPr>
          <p:cNvPr id="53" name="그림 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4234" y="2371518"/>
            <a:ext cx="212673" cy="253630"/>
          </a:xfrm>
          <a:prstGeom prst="rect">
            <a:avLst/>
          </a:prstGeom>
        </p:spPr>
      </p:pic>
      <p:sp>
        <p:nvSpPr>
          <p:cNvPr id="58" name="직사각형 5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64456" y="4935296"/>
            <a:ext cx="1087067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700" kern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1,897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개</a:t>
            </a:r>
            <a:endParaRPr lang="ko-KR" altLang="en-US" sz="17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714942" y="4089932"/>
            <a:ext cx="1220063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700" kern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34,378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명</a:t>
            </a:r>
            <a:endParaRPr lang="ko-KR" altLang="en-US" sz="17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821344" y="3592681"/>
            <a:ext cx="1087067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8,492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개</a:t>
            </a:r>
            <a:endParaRPr lang="ko-KR" altLang="en-US" sz="17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216311" y="2479706"/>
            <a:ext cx="1203535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76,076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명</a:t>
            </a:r>
            <a:endParaRPr lang="ko-KR" altLang="en-US" sz="17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252518" y="2350206"/>
            <a:ext cx="1227804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700" kern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14,110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개</a:t>
            </a:r>
            <a:endParaRPr lang="ko-KR" altLang="en-US" sz="17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665045" y="1878355"/>
            <a:ext cx="1219498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98,303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명</a:t>
            </a:r>
            <a:endParaRPr lang="ko-KR" altLang="en-US" sz="17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9670254" y="1757149"/>
            <a:ext cx="1264657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15,984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개</a:t>
            </a:r>
            <a:endParaRPr lang="ko-KR" altLang="en-US" sz="17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0940600" y="1910840"/>
            <a:ext cx="10870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0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000" kern="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학습기업</a:t>
            </a:r>
            <a:r>
              <a:rPr lang="ko-KR" altLang="en-US" sz="10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수</a:t>
            </a:r>
            <a:r>
              <a:rPr lang="en-US" altLang="ko-KR" sz="10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0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8900" y="1966086"/>
            <a:ext cx="10870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000" kern="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학습근로자</a:t>
            </a:r>
            <a:r>
              <a:rPr lang="ko-KR" altLang="en-US" sz="10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수</a:t>
            </a:r>
            <a:r>
              <a:rPr lang="en-US" altLang="ko-KR" sz="10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000" dirty="0">
              <a:solidFill>
                <a:srgbClr val="C00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967" y="2184663"/>
            <a:ext cx="9909068" cy="4011176"/>
          </a:xfrm>
          <a:prstGeom prst="rect">
            <a:avLst/>
          </a:prstGeom>
        </p:spPr>
      </p:pic>
      <p:pic>
        <p:nvPicPr>
          <p:cNvPr id="72" name="그림 7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95" y="5504804"/>
            <a:ext cx="195072" cy="24384"/>
          </a:xfrm>
          <a:prstGeom prst="rect">
            <a:avLst/>
          </a:prstGeom>
        </p:spPr>
      </p:pic>
      <p:pic>
        <p:nvPicPr>
          <p:cNvPr id="73" name="그림 7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95" y="4764828"/>
            <a:ext cx="195072" cy="24384"/>
          </a:xfrm>
          <a:prstGeom prst="rect">
            <a:avLst/>
          </a:prstGeom>
        </p:spPr>
      </p:pic>
      <p:pic>
        <p:nvPicPr>
          <p:cNvPr id="74" name="그림 7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95" y="4024852"/>
            <a:ext cx="195072" cy="24384"/>
          </a:xfrm>
          <a:prstGeom prst="rect">
            <a:avLst/>
          </a:prstGeom>
        </p:spPr>
      </p:pic>
      <p:pic>
        <p:nvPicPr>
          <p:cNvPr id="75" name="그림 7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95" y="3284876"/>
            <a:ext cx="195072" cy="24384"/>
          </a:xfrm>
          <a:prstGeom prst="rect">
            <a:avLst/>
          </a:prstGeom>
        </p:spPr>
      </p:pic>
      <p:pic>
        <p:nvPicPr>
          <p:cNvPr id="76" name="그림 7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95" y="2544900"/>
            <a:ext cx="195072" cy="24384"/>
          </a:xfrm>
          <a:prstGeom prst="rect">
            <a:avLst/>
          </a:prstGeom>
        </p:spPr>
      </p:pic>
      <p:pic>
        <p:nvPicPr>
          <p:cNvPr id="77" name="그림 7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5861" y="5653819"/>
            <a:ext cx="195072" cy="24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8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02" y="5002164"/>
            <a:ext cx="10784824" cy="1488552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다양한 혜택이 준비되어 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있습니다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831099" y="5317135"/>
            <a:ext cx="88951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고용노동부와 한국산업인력공단은 현재 </a:t>
            </a:r>
            <a:r>
              <a:rPr lang="ko-KR" altLang="en-US" sz="2800" kern="0" dirty="0" err="1" smtClean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학습기업</a:t>
            </a:r>
            <a:endParaRPr lang="en-US" altLang="ko-KR" sz="2800" kern="0" dirty="0" smtClean="0">
              <a:solidFill>
                <a:schemeClr val="bg1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  <a:cs typeface="Microsoft GothicNeo" panose="020B0503020000020004" pitchFamily="34" charset="-127"/>
            </a:endParaRPr>
          </a:p>
          <a:p>
            <a:pPr algn="ctr"/>
            <a:r>
              <a:rPr lang="ko-KR" altLang="en-US" sz="2800" kern="0" dirty="0" err="1" smtClean="0">
                <a:solidFill>
                  <a:srgbClr val="FF5050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추가혜택</a:t>
            </a:r>
            <a:r>
              <a:rPr lang="en-US" altLang="ko-KR" sz="28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28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세제 지원 등</a:t>
            </a:r>
            <a:r>
              <a:rPr lang="en-US" altLang="ko-KR" sz="28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) </a:t>
            </a:r>
            <a:r>
              <a:rPr lang="ko-KR" altLang="en-US" sz="28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발굴 노력 중</a:t>
            </a:r>
            <a:endParaRPr lang="ko-KR" altLang="en-US" sz="2800" dirty="0">
              <a:solidFill>
                <a:schemeClr val="bg1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813916" y="1781552"/>
            <a:ext cx="10435195" cy="3294895"/>
            <a:chOff x="678136" y="1781552"/>
            <a:chExt cx="10435195" cy="3294895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136" y="1781552"/>
              <a:ext cx="3294895" cy="3294895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48286" y="1781552"/>
              <a:ext cx="3294895" cy="3294895"/>
            </a:xfrm>
            <a:prstGeom prst="rect">
              <a:avLst/>
            </a:prstGeom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8436" y="1781552"/>
              <a:ext cx="3294895" cy="3294895"/>
            </a:xfrm>
            <a:prstGeom prst="rect">
              <a:avLst/>
            </a:prstGeom>
          </p:spPr>
        </p:pic>
      </p:grpSp>
      <p:pic>
        <p:nvPicPr>
          <p:cNvPr id="35" name="그림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" y="4214553"/>
            <a:ext cx="2582445" cy="2643448"/>
          </a:xfrm>
          <a:prstGeom prst="rect">
            <a:avLst/>
          </a:prstGeom>
        </p:spPr>
      </p:pic>
      <p:sp>
        <p:nvSpPr>
          <p:cNvPr id="37" name="직사각형 3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336282" y="3106176"/>
            <a:ext cx="2665436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2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산업기능요원</a:t>
            </a:r>
            <a:r>
              <a:rPr lang="en-US" altLang="ko-KR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2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배정</a:t>
            </a:r>
            <a:endParaRPr lang="en-US" altLang="ko-KR" sz="2200" kern="0" dirty="0" smtClean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22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순위</a:t>
            </a:r>
            <a:endParaRPr lang="ko-KR" altLang="en-US" sz="22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174" y="3193037"/>
            <a:ext cx="129403" cy="258807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345" y="2108384"/>
            <a:ext cx="1592224" cy="617789"/>
          </a:xfrm>
          <a:prstGeom prst="rect">
            <a:avLst/>
          </a:prstGeom>
        </p:spPr>
      </p:pic>
      <p:pic>
        <p:nvPicPr>
          <p:cNvPr id="40" name="그림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160" y="2111252"/>
            <a:ext cx="1592224" cy="612052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145" y="2108385"/>
            <a:ext cx="1850368" cy="614920"/>
          </a:xfrm>
          <a:prstGeom prst="rect">
            <a:avLst/>
          </a:prstGeom>
        </p:spPr>
      </p:pic>
      <p:sp>
        <p:nvSpPr>
          <p:cNvPr id="42" name="직사각형 4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781283" y="2899129"/>
            <a:ext cx="2665436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200" kern="0" dirty="0" err="1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물품제조</a:t>
            </a:r>
            <a:r>
              <a:rPr lang="en-US" altLang="ko-KR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·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입찰 적격심사 가점</a:t>
            </a:r>
            <a:endParaRPr lang="ko-KR" altLang="en-US" sz="22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79" y="3012282"/>
            <a:ext cx="129403" cy="258807"/>
          </a:xfrm>
          <a:prstGeom prst="rect">
            <a:avLst/>
          </a:prstGeom>
        </p:spPr>
      </p:pic>
      <p:sp>
        <p:nvSpPr>
          <p:cNvPr id="44" name="직사각형 4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333374" y="3346676"/>
            <a:ext cx="2815271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200" kern="0" dirty="0" err="1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클린사업장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선정 가점</a:t>
            </a:r>
            <a:endParaRPr lang="ko-KR" altLang="en-US" sz="22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971" y="3458491"/>
            <a:ext cx="129403" cy="258807"/>
          </a:xfrm>
          <a:prstGeom prst="rect">
            <a:avLst/>
          </a:prstGeom>
        </p:spPr>
      </p:pic>
      <p:sp>
        <p:nvSpPr>
          <p:cNvPr id="46" name="직사각형 4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781283" y="3695126"/>
            <a:ext cx="2665436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품질보증조달물품 지정 심사 가점</a:t>
            </a:r>
            <a:endParaRPr lang="ko-KR" altLang="en-US" sz="22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47" name="그림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79" y="3808279"/>
            <a:ext cx="129403" cy="25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0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[영상2]학습기업_16슬라이드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52119" y="1840027"/>
            <a:ext cx="8287758" cy="4661865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121" y="1107838"/>
            <a:ext cx="8287756" cy="732189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619375" y="1555069"/>
            <a:ext cx="52347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[</a:t>
            </a:r>
            <a:r>
              <a:rPr lang="ko-KR" altLang="en-US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영상</a:t>
            </a:r>
            <a:r>
              <a:rPr lang="en-US" altLang="ko-KR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2] </a:t>
            </a:r>
            <a:r>
              <a:rPr lang="ko-KR" altLang="en-US" sz="1000" b="1" kern="0" dirty="0" err="1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 우수기업 사업주</a:t>
            </a:r>
            <a:r>
              <a:rPr lang="en-US" altLang="ko-KR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기업현장교사</a:t>
            </a:r>
            <a:r>
              <a:rPr lang="en-US" altLang="ko-KR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) (</a:t>
            </a:r>
            <a:r>
              <a:rPr lang="ko-KR" altLang="en-US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재생시간 </a:t>
            </a:r>
            <a:r>
              <a:rPr lang="en-US" altLang="ko-KR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: 1</a:t>
            </a:r>
            <a:r>
              <a:rPr lang="ko-KR" altLang="en-US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분</a:t>
            </a:r>
            <a:r>
              <a:rPr lang="en-US" altLang="ko-KR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00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597348" y="1193827"/>
            <a:ext cx="60513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사업주가 </a:t>
            </a:r>
            <a:r>
              <a:rPr lang="ko-KR" altLang="en-US" sz="2000" b="1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말하는 </a:t>
            </a:r>
            <a:r>
              <a:rPr lang="ko-KR" altLang="en-US" sz="2000" b="1" kern="0" dirty="0" err="1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일학습병행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5162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100000">
                <p:cTn id="1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/>
          <p:cNvSpPr/>
          <p:nvPr/>
        </p:nvSpPr>
        <p:spPr>
          <a:xfrm>
            <a:off x="7208038" y="3385547"/>
            <a:ext cx="4081939" cy="272078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038" y="2891174"/>
            <a:ext cx="4081939" cy="627711"/>
          </a:xfrm>
          <a:prstGeom prst="rect">
            <a:avLst/>
          </a:prstGeom>
        </p:spPr>
      </p:pic>
      <p:cxnSp>
        <p:nvCxnSpPr>
          <p:cNvPr id="32" name="직선 연결선 31"/>
          <p:cNvCxnSpPr/>
          <p:nvPr/>
        </p:nvCxnSpPr>
        <p:spPr>
          <a:xfrm>
            <a:off x="7208038" y="6387687"/>
            <a:ext cx="4081939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891777" y="3385547"/>
            <a:ext cx="4081939" cy="272078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77" y="2891174"/>
            <a:ext cx="4081939" cy="627711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참여 기준은 다음과 같아요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301" y="1579457"/>
            <a:ext cx="4443993" cy="3319279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132971" y="2969245"/>
            <a:ext cx="145331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500" kern="0" dirty="0" err="1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학습기업</a:t>
            </a:r>
            <a:endParaRPr lang="ko-KR" altLang="en-US" sz="25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444" y="2969246"/>
            <a:ext cx="605748" cy="47705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430" y="2969246"/>
            <a:ext cx="420123" cy="483778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548818" y="2969245"/>
            <a:ext cx="1746329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500" kern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학습근로자</a:t>
            </a:r>
            <a:endParaRPr lang="ko-KR" altLang="en-US" sz="25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5" name="_x702059736" descr="EMB00001bd03db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710" y="3774321"/>
            <a:ext cx="804334" cy="18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277616" y="3714381"/>
            <a:ext cx="360103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고용보험 가입 사업장</a:t>
            </a:r>
          </a:p>
          <a:p>
            <a:pPr>
              <a:lnSpc>
                <a:spcPct val="150000"/>
              </a:lnSpc>
            </a:pPr>
            <a:r>
              <a:rPr lang="ko-KR" altLang="en-US" sz="2200" kern="0" dirty="0" err="1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상시근로자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규모 </a:t>
            </a:r>
            <a:r>
              <a:rPr lang="en-US" altLang="ko-KR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20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인 이상</a:t>
            </a:r>
          </a:p>
          <a:p>
            <a:pPr>
              <a:lnSpc>
                <a:spcPct val="150000"/>
              </a:lnSpc>
            </a:pP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기술력  및 시설</a:t>
            </a:r>
            <a:r>
              <a:rPr lang="en-US" altLang="ko-KR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/</a:t>
            </a:r>
            <a:r>
              <a:rPr lang="ko-KR" altLang="en-US" sz="22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장비 보유</a:t>
            </a:r>
            <a:endParaRPr lang="ko-KR" altLang="en-US" sz="2200" kern="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임금체불</a:t>
            </a:r>
            <a:r>
              <a:rPr lang="en-US" altLang="ko-KR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/</a:t>
            </a:r>
            <a:r>
              <a:rPr lang="ko-KR" altLang="en-US" sz="2200" kern="0" dirty="0" err="1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산재다발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없음</a:t>
            </a:r>
            <a:endParaRPr lang="ko-KR" altLang="en-US" sz="22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13" y="3909595"/>
            <a:ext cx="129403" cy="258807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13" y="4388268"/>
            <a:ext cx="129403" cy="258807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13" y="4898736"/>
            <a:ext cx="129403" cy="258807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13" y="5409204"/>
            <a:ext cx="129403" cy="258807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579401" y="3518886"/>
            <a:ext cx="3601037" cy="2843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고용보험 피보험자</a:t>
            </a:r>
          </a:p>
          <a:p>
            <a:pPr>
              <a:lnSpc>
                <a:spcPct val="150000"/>
              </a:lnSpc>
            </a:pP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만 </a:t>
            </a:r>
            <a:r>
              <a:rPr lang="en-US" altLang="ko-KR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15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세 이상</a:t>
            </a:r>
          </a:p>
          <a:p>
            <a:pPr>
              <a:lnSpc>
                <a:spcPct val="150000"/>
              </a:lnSpc>
            </a:pP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재직기간 </a:t>
            </a:r>
            <a:r>
              <a:rPr lang="en-US" altLang="ko-KR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년 </a:t>
            </a:r>
            <a:r>
              <a:rPr lang="ko-KR" altLang="en-US" sz="22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이내</a:t>
            </a:r>
            <a:endParaRPr lang="en-US" altLang="ko-KR" sz="2200" kern="0" dirty="0" smtClean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kern="0" dirty="0" smtClean="0">
                <a:solidFill>
                  <a:srgbClr val="FF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(‘</a:t>
            </a:r>
            <a:r>
              <a:rPr lang="en-US" altLang="ko-KR" kern="0" dirty="0">
                <a:solidFill>
                  <a:srgbClr val="FF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20</a:t>
            </a:r>
            <a:r>
              <a:rPr lang="ko-KR" altLang="en-US" kern="0" dirty="0">
                <a:solidFill>
                  <a:srgbClr val="FF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년은 한시적으로 </a:t>
            </a:r>
            <a:r>
              <a:rPr lang="en-US" altLang="ko-KR" kern="0" dirty="0">
                <a:solidFill>
                  <a:srgbClr val="FF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</a:t>
            </a:r>
            <a:r>
              <a:rPr lang="ko-KR" altLang="en-US" kern="0" dirty="0">
                <a:solidFill>
                  <a:srgbClr val="FF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년 이내</a:t>
            </a:r>
            <a:r>
              <a:rPr lang="en-US" altLang="ko-KR" kern="0" dirty="0">
                <a:solidFill>
                  <a:srgbClr val="FF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ko-KR" altLang="en-US" sz="2200" kern="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외국국적자</a:t>
            </a:r>
            <a:r>
              <a:rPr lang="ko-KR" altLang="en-US" sz="22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중 </a:t>
            </a:r>
            <a:r>
              <a:rPr lang="en-US" altLang="ko-KR" sz="22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F4~F6 </a:t>
            </a:r>
            <a:r>
              <a:rPr lang="ko-KR" altLang="en-US" sz="22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비자</a:t>
            </a:r>
            <a:r>
              <a:rPr lang="en-US" altLang="ko-KR" sz="22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sz="22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</a:br>
            <a:r>
              <a:rPr lang="ko-KR" altLang="en-US" sz="220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소지자 참여 가능</a:t>
            </a:r>
            <a:endParaRPr lang="en-US" altLang="ko-KR" sz="2200" kern="0" dirty="0" smtClean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98" y="3714100"/>
            <a:ext cx="129403" cy="258807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98" y="4224568"/>
            <a:ext cx="129403" cy="258807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98" y="4712075"/>
            <a:ext cx="129403" cy="258807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98" y="5570930"/>
            <a:ext cx="129403" cy="258807"/>
          </a:xfrm>
          <a:prstGeom prst="rect">
            <a:avLst/>
          </a:prstGeom>
        </p:spPr>
      </p:pic>
      <p:cxnSp>
        <p:nvCxnSpPr>
          <p:cNvPr id="28" name="직선 연결선 27"/>
          <p:cNvCxnSpPr/>
          <p:nvPr/>
        </p:nvCxnSpPr>
        <p:spPr>
          <a:xfrm>
            <a:off x="891777" y="6387687"/>
            <a:ext cx="4081939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107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/>
          <p:cNvSpPr/>
          <p:nvPr/>
        </p:nvSpPr>
        <p:spPr>
          <a:xfrm>
            <a:off x="7696711" y="3150533"/>
            <a:ext cx="4081939" cy="272078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711" y="2656160"/>
            <a:ext cx="4081939" cy="627711"/>
          </a:xfrm>
          <a:prstGeom prst="rect">
            <a:avLst/>
          </a:prstGeom>
        </p:spPr>
      </p:pic>
      <p:cxnSp>
        <p:nvCxnSpPr>
          <p:cNvPr id="34" name="직선 연결선 33"/>
          <p:cNvCxnSpPr/>
          <p:nvPr/>
        </p:nvCxnSpPr>
        <p:spPr>
          <a:xfrm>
            <a:off x="7746597" y="5860803"/>
            <a:ext cx="4081939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416729" y="3150533"/>
            <a:ext cx="4081939" cy="272078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9" y="2656160"/>
            <a:ext cx="4081939" cy="627711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269299" y="2804032"/>
            <a:ext cx="35047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OFF-JT</a:t>
            </a:r>
            <a:r>
              <a:rPr lang="en-US" altLang="ko-KR" sz="1500" kern="0" dirty="0" smtClean="0">
                <a:solidFill>
                  <a:schemeClr val="bg1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(OFF THE JOB TRAINING)</a:t>
            </a:r>
            <a:endParaRPr lang="ko-KR" altLang="en-US" sz="1500" dirty="0">
              <a:solidFill>
                <a:schemeClr val="bg1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077898" y="3490553"/>
            <a:ext cx="36961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기업 맞춤형 심화교육</a:t>
            </a:r>
          </a:p>
          <a:p>
            <a:pPr>
              <a:lnSpc>
                <a:spcPct val="150000"/>
              </a:lnSpc>
            </a:pPr>
            <a:r>
              <a:rPr lang="ko-KR" altLang="en-US" sz="22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근로현장과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분리된 시설</a:t>
            </a:r>
          </a:p>
          <a:p>
            <a:pPr>
              <a:lnSpc>
                <a:spcPct val="150000"/>
              </a:lnSpc>
            </a:pPr>
            <a:r>
              <a:rPr lang="en-US" altLang="ko-KR" sz="2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 </a:t>
            </a:r>
            <a:r>
              <a:rPr lang="en-US" altLang="ko-KR" sz="2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9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시간 이내</a:t>
            </a:r>
          </a:p>
          <a:p>
            <a:pPr>
              <a:lnSpc>
                <a:spcPct val="150000"/>
              </a:lnSpc>
            </a:pPr>
            <a:r>
              <a:rPr lang="ko-KR" altLang="en-US" sz="2200" kern="0" spc="-3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대학</a:t>
            </a:r>
            <a:r>
              <a:rPr lang="en-US" altLang="ko-KR" sz="2200" kern="0" spc="-3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2200" kern="0" spc="-3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공동훈련센터 등 위탁 가능</a:t>
            </a:r>
            <a:endParaRPr lang="ko-KR" altLang="en-US" sz="2200" spc="-3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495" y="3685767"/>
            <a:ext cx="129403" cy="258807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495" y="4164440"/>
            <a:ext cx="129403" cy="258807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495" y="4674908"/>
            <a:ext cx="129403" cy="258807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495" y="5185376"/>
            <a:ext cx="129403" cy="258807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817" y="2775603"/>
            <a:ext cx="411481" cy="411481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995241" y="2804032"/>
            <a:ext cx="35047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OJT</a:t>
            </a:r>
            <a:r>
              <a:rPr lang="en-US" altLang="ko-KR" sz="1500" kern="0" dirty="0" smtClean="0">
                <a:solidFill>
                  <a:schemeClr val="bg1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(ON THE JOB TRAINING)</a:t>
            </a:r>
            <a:endParaRPr lang="ko-KR" altLang="en-US" sz="1500" dirty="0">
              <a:solidFill>
                <a:schemeClr val="bg1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03840" y="3490553"/>
            <a:ext cx="36961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kern="0" dirty="0" err="1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업무현장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기반의 연속적 훈련</a:t>
            </a:r>
          </a:p>
          <a:p>
            <a:pPr>
              <a:lnSpc>
                <a:spcPct val="150000"/>
              </a:lnSpc>
            </a:pPr>
            <a:r>
              <a:rPr lang="ko-KR" altLang="en-US" sz="2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기업현장교사의 </a:t>
            </a:r>
            <a:r>
              <a:rPr lang="ko-KR" altLang="en-US" sz="22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밀착관리</a:t>
            </a:r>
            <a:r>
              <a:rPr lang="ko-KR" altLang="en-US" sz="2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en-US" altLang="ko-KR" sz="2200" kern="0" spc="-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sz="2200" kern="0" spc="-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 </a:t>
            </a:r>
            <a:r>
              <a:rPr lang="en-US" altLang="ko-KR" sz="2200" kern="0" spc="-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6</a:t>
            </a:r>
            <a:r>
              <a:rPr lang="ko-KR" altLang="en-US" sz="2200" kern="0" spc="-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시간 </a:t>
            </a:r>
            <a:r>
              <a:rPr lang="en-US" altLang="ko-KR" sz="2200" kern="0" spc="-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/ 1</a:t>
            </a:r>
            <a:r>
              <a:rPr lang="ko-KR" altLang="en-US" sz="2200" kern="0" spc="-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개월 </a:t>
            </a:r>
            <a:r>
              <a:rPr lang="en-US" altLang="ko-KR" sz="2200" kern="0" spc="-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60</a:t>
            </a:r>
            <a:r>
              <a:rPr lang="ko-KR" altLang="en-US" sz="2200" kern="0" spc="-2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시간</a:t>
            </a:r>
            <a:r>
              <a:rPr lang="en-US" altLang="ko-KR" sz="2200" kern="0" spc="-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200" kern="0" spc="-2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이하</a:t>
            </a:r>
            <a:endParaRPr lang="ko-KR" altLang="en-US" sz="2200" kern="0" spc="-2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Microsoft GothicNeo" panose="020B05030200000200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체계적 훈련과정 지원</a:t>
            </a:r>
            <a:endParaRPr lang="ko-KR" altLang="en-US" sz="22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37" y="3685767"/>
            <a:ext cx="129403" cy="258807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37" y="4164440"/>
            <a:ext cx="129403" cy="258807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37" y="4674908"/>
            <a:ext cx="129403" cy="258807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37" y="5177197"/>
            <a:ext cx="129403" cy="258807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실무와 이론의 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체계적인 조화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grpSp>
        <p:nvGrpSpPr>
          <p:cNvPr id="26" name="그룹 25"/>
          <p:cNvGrpSpPr/>
          <p:nvPr/>
        </p:nvGrpSpPr>
        <p:grpSpPr>
          <a:xfrm>
            <a:off x="4548554" y="2946442"/>
            <a:ext cx="3094892" cy="2395328"/>
            <a:chOff x="4187948" y="2409441"/>
            <a:chExt cx="3816104" cy="2953518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7948" y="2409441"/>
              <a:ext cx="3816104" cy="2953518"/>
            </a:xfrm>
            <a:prstGeom prst="rect">
              <a:avLst/>
            </a:prstGeom>
          </p:spPr>
        </p:pic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5369342" y="3430851"/>
              <a:ext cx="1453317" cy="8728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kern="0" dirty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상호</a:t>
              </a:r>
              <a:endParaRPr lang="en-US" altLang="ko-KR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endParaRPr>
            </a:p>
            <a:p>
              <a:pPr algn="ctr"/>
              <a:r>
                <a:rPr lang="ko-KR" altLang="en-US" sz="2000" kern="0" dirty="0" smtClean="0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연계</a:t>
              </a:r>
              <a:endParaRPr lang="ko-KR" altLang="en-US" sz="200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pic>
        <p:nvPicPr>
          <p:cNvPr id="16" name="그림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59" y="2775603"/>
            <a:ext cx="411481" cy="411481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589797" y="1848210"/>
            <a:ext cx="889517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OJT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와 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OFF-JT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의 </a:t>
            </a:r>
            <a:r>
              <a:rPr lang="ko-KR" altLang="en-US" sz="2500" kern="0" dirty="0" err="1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상호연계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614" y="6191638"/>
            <a:ext cx="9826772" cy="280417"/>
          </a:xfrm>
          <a:prstGeom prst="rect">
            <a:avLst/>
          </a:prstGeom>
        </p:spPr>
      </p:pic>
      <p:cxnSp>
        <p:nvCxnSpPr>
          <p:cNvPr id="31" name="직선 연결선 30"/>
          <p:cNvCxnSpPr/>
          <p:nvPr/>
        </p:nvCxnSpPr>
        <p:spPr>
          <a:xfrm>
            <a:off x="466615" y="5860803"/>
            <a:ext cx="4081939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528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지금 타셔야 합니다</a:t>
              </a:r>
              <a:r>
                <a:rPr lang="en-US" altLang="ko-KR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 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!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 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736" y="1430214"/>
            <a:ext cx="5826927" cy="542778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005" y="1866313"/>
            <a:ext cx="335281" cy="335281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263" y="1207237"/>
            <a:ext cx="1310482" cy="805614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638030" y="1842867"/>
            <a:ext cx="35047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START. </a:t>
            </a:r>
            <a:r>
              <a:rPr lang="ko-KR" altLang="en-US" sz="2000" kern="0" dirty="0" err="1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학습기업</a:t>
            </a:r>
            <a:r>
              <a:rPr lang="ko-KR" altLang="en-US" sz="20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지정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5491470" y="2028244"/>
            <a:ext cx="16009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i="1" kern="0" dirty="0" err="1" smtClean="0">
                <a:solidFill>
                  <a:schemeClr val="bg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icrosoft GothicNeo" panose="020B0503020000020004" pitchFamily="34" charset="-127"/>
              </a:rPr>
              <a:t>와아</a:t>
            </a:r>
            <a:r>
              <a:rPr lang="en-US" altLang="ko-KR" sz="1200" i="1" kern="0" dirty="0" smtClean="0">
                <a:solidFill>
                  <a:schemeClr val="bg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icrosoft GothicNeo" panose="020B0503020000020004" pitchFamily="34" charset="-127"/>
              </a:rPr>
              <a:t>~ </a:t>
            </a:r>
            <a:r>
              <a:rPr lang="ko-KR" altLang="en-US" sz="1200" i="1" kern="0" dirty="0" err="1" smtClean="0">
                <a:solidFill>
                  <a:schemeClr val="bg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icrosoft GothicNeo" panose="020B0503020000020004" pitchFamily="34" charset="-127"/>
              </a:rPr>
              <a:t>버스타자</a:t>
            </a:r>
            <a:r>
              <a:rPr lang="en-US" altLang="ko-KR" sz="1200" i="1" kern="0" dirty="0" smtClean="0">
                <a:solidFill>
                  <a:schemeClr val="bg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icrosoft GothicNeo" panose="020B0503020000020004" pitchFamily="34" charset="-127"/>
              </a:rPr>
              <a:t>!</a:t>
            </a:r>
            <a:endParaRPr lang="ko-KR" altLang="en-US" sz="1200" i="1" dirty="0">
              <a:solidFill>
                <a:schemeClr val="bg1"/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367" y="2390217"/>
            <a:ext cx="664465" cy="600457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645" y="3708242"/>
            <a:ext cx="603505" cy="606553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806" y="4900831"/>
            <a:ext cx="481585" cy="807722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826348" y="5796052"/>
            <a:ext cx="11968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200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FINISH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1156" y="4864488"/>
            <a:ext cx="1711288" cy="1943964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40936" y="2225331"/>
            <a:ext cx="35047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STEP 1. </a:t>
            </a:r>
            <a:r>
              <a:rPr lang="ko-KR" altLang="en-US" sz="2000" kern="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훈련준비</a:t>
            </a:r>
            <a:r>
              <a:rPr lang="ko-KR" altLang="en-US" sz="20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단계</a:t>
            </a:r>
            <a:endParaRPr lang="ko-KR" altLang="en-US" sz="20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40936" y="2625008"/>
            <a:ext cx="3504700" cy="746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1. 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전담인력 교육 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(4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2. 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훈련과정 개발 및 인정 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(7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40936" y="4617296"/>
            <a:ext cx="35047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STEP 3. </a:t>
            </a:r>
            <a:r>
              <a:rPr lang="ko-KR" altLang="en-US" sz="2000" kern="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훈련종료</a:t>
            </a:r>
            <a:r>
              <a:rPr lang="ko-KR" altLang="en-US" sz="20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단계</a:t>
            </a:r>
            <a:endParaRPr lang="ko-KR" altLang="en-US" sz="20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699645" y="3425763"/>
            <a:ext cx="35047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STEP 2. </a:t>
            </a:r>
            <a:r>
              <a:rPr lang="ko-KR" altLang="en-US" sz="2000" kern="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훈련실시</a:t>
            </a:r>
            <a:r>
              <a:rPr lang="ko-KR" altLang="en-US" sz="20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단계</a:t>
            </a:r>
            <a:endParaRPr lang="ko-KR" altLang="en-US" sz="20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699645" y="3825440"/>
            <a:ext cx="3504700" cy="1092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1. 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훈련 실시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(1 ~ 2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년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2. 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내부 평가</a:t>
            </a:r>
          </a:p>
          <a:p>
            <a:pPr>
              <a:lnSpc>
                <a:spcPct val="150000"/>
              </a:lnSpc>
            </a:pP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3. 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모니터링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컨설팅 실시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0935" y="5006648"/>
            <a:ext cx="2961731" cy="11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spc="-1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1. </a:t>
            </a:r>
            <a:r>
              <a:rPr lang="ko-KR" altLang="en-US" sz="1500" spc="-1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국가자격 취득 </a:t>
            </a:r>
            <a:r>
              <a:rPr lang="ko-KR" altLang="en-US" sz="1500" spc="-15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및 기간의 정함이 </a:t>
            </a:r>
            <a:r>
              <a:rPr lang="ko-KR" altLang="en-US" sz="1500" spc="-1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endParaRPr lang="en-US" altLang="ko-KR" sz="1500" spc="-150" dirty="0" smtClean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r>
              <a:rPr lang="ko-KR" altLang="en-US" sz="1500" spc="-1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   없는 </a:t>
            </a:r>
            <a:r>
              <a:rPr lang="ko-KR" altLang="en-US" sz="1500" spc="-15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근로자 전환</a:t>
            </a:r>
            <a:endParaRPr lang="en-US" altLang="ko-KR" sz="1500" spc="-150" dirty="0" smtClean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  (</a:t>
            </a:r>
            <a:r>
              <a:rPr lang="ko-KR" altLang="en-US" sz="12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산업형 </a:t>
            </a:r>
            <a:r>
              <a:rPr lang="ko-KR" altLang="en-US" sz="1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과정 </a:t>
            </a:r>
            <a:r>
              <a:rPr lang="ko-KR" altLang="en-US" sz="120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외부평가</a:t>
            </a:r>
            <a:r>
              <a:rPr lang="ko-KR" altLang="en-US" sz="1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합격자에 한함</a:t>
            </a:r>
            <a:r>
              <a:rPr lang="en-US" altLang="ko-KR" sz="12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spc="-1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2. </a:t>
            </a:r>
            <a:r>
              <a:rPr lang="ko-KR" altLang="en-US" sz="1500" spc="-1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학위과정 연계 시  학위취득  </a:t>
            </a:r>
            <a:endParaRPr lang="en-US" altLang="ko-KR" sz="1500" spc="-150" dirty="0" smtClean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8776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8368403" y="2595171"/>
            <a:ext cx="3488989" cy="33363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8403" y="2100798"/>
            <a:ext cx="3488989" cy="586533"/>
          </a:xfrm>
          <a:prstGeom prst="rect">
            <a:avLst/>
          </a:prstGeom>
        </p:spPr>
      </p:pic>
      <p:cxnSp>
        <p:nvCxnSpPr>
          <p:cNvPr id="47" name="직선 연결선 46"/>
          <p:cNvCxnSpPr/>
          <p:nvPr/>
        </p:nvCxnSpPr>
        <p:spPr>
          <a:xfrm>
            <a:off x="8368403" y="5931529"/>
            <a:ext cx="3488989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4359110" y="2595171"/>
            <a:ext cx="3488989" cy="33363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111" y="2100798"/>
            <a:ext cx="3488989" cy="586533"/>
          </a:xfrm>
          <a:prstGeom prst="rect">
            <a:avLst/>
          </a:prstGeom>
        </p:spPr>
      </p:pic>
      <p:cxnSp>
        <p:nvCxnSpPr>
          <p:cNvPr id="44" name="직선 연결선 43"/>
          <p:cNvCxnSpPr/>
          <p:nvPr/>
        </p:nvCxnSpPr>
        <p:spPr>
          <a:xfrm>
            <a:off x="4359111" y="5931529"/>
            <a:ext cx="3488989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349819" y="2595171"/>
            <a:ext cx="3488989" cy="33363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19" y="2100798"/>
            <a:ext cx="3488989" cy="586533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795" y="2112377"/>
            <a:ext cx="338329" cy="392278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087" y="2112377"/>
            <a:ext cx="338329" cy="3922784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참여기업 지원사항 </a:t>
              </a:r>
              <a:r>
                <a:rPr lang="en-US" altLang="ko-KR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(1,000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인 미만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)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06" y="2183690"/>
            <a:ext cx="411481" cy="411481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900936" y="2183690"/>
            <a:ext cx="28035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STEP1. </a:t>
            </a:r>
            <a:r>
              <a:rPr lang="ko-KR" altLang="en-US" sz="2000" kern="0" dirty="0" err="1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훈련준비</a:t>
            </a:r>
            <a:r>
              <a:rPr lang="ko-KR" altLang="en-US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단계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54806" y="2965946"/>
            <a:ext cx="3228731" cy="877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훈련과정개발비</a:t>
            </a:r>
            <a:r>
              <a:rPr lang="en-US" altLang="ko-KR" b="1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b="1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</a:b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150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최대 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 과정 지원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503050" y="4999638"/>
            <a:ext cx="331824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kern="0" dirty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‘</a:t>
            </a:r>
            <a:r>
              <a:rPr lang="en-US" altLang="ko-KR" sz="1400" kern="0" dirty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20</a:t>
            </a:r>
            <a:r>
              <a:rPr lang="ko-KR" altLang="en-US" sz="1400" kern="0" dirty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년은 한시적으로 </a:t>
            </a:r>
            <a:r>
              <a:rPr lang="en-US" altLang="ko-KR" sz="1400" kern="0" dirty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4</a:t>
            </a:r>
            <a:r>
              <a:rPr lang="ko-KR" altLang="en-US" sz="1400" kern="0" dirty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개 </a:t>
            </a:r>
            <a:r>
              <a:rPr lang="ko-KR" altLang="en-US" sz="1400" kern="0" dirty="0" smtClean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과정까지 지원</a:t>
            </a:r>
            <a:endParaRPr lang="ko-KR" altLang="en-US" sz="1400" dirty="0">
              <a:solidFill>
                <a:srgbClr val="C00000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54806" y="3934311"/>
            <a:ext cx="3228731" cy="877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kern="0" dirty="0" err="1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학습도구</a:t>
            </a:r>
            <a:r>
              <a:rPr lang="ko-KR" altLang="en-US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지원</a:t>
            </a:r>
            <a:r>
              <a:rPr lang="en-US" altLang="ko-KR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·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컨설팅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</a:b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60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최대 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 과정 지원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98" y="2183690"/>
            <a:ext cx="411481" cy="411481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910228" y="2183690"/>
            <a:ext cx="28035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STEP2. </a:t>
            </a:r>
            <a:r>
              <a:rPr lang="ko-KR" altLang="en-US" sz="2000" kern="0" dirty="0" err="1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훈련실시</a:t>
            </a:r>
            <a:r>
              <a:rPr lang="ko-KR" altLang="en-US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단계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4411604" y="2776388"/>
            <a:ext cx="3813318" cy="3160826"/>
            <a:chOff x="4411604" y="2776388"/>
            <a:chExt cx="3813318" cy="3160826"/>
          </a:xfrm>
        </p:grpSpPr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4414792" y="2776388"/>
              <a:ext cx="3228731" cy="7110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>
                <a:lnSpc>
                  <a:spcPts val="2500"/>
                </a:lnSpc>
                <a:buFont typeface="Arial" panose="020B0604020202020204" pitchFamily="34" charset="0"/>
                <a:buChar char="•"/>
              </a:pPr>
              <a:r>
                <a:rPr lang="en-US" altLang="ko-KR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OJT </a:t>
              </a:r>
              <a:r>
                <a:rPr lang="ko-KR" altLang="en-US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및 </a:t>
              </a:r>
              <a:r>
                <a:rPr lang="en-US" altLang="ko-KR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OFF-JT </a:t>
              </a:r>
              <a:r>
                <a:rPr lang="ko-KR" altLang="en-US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훈련비</a:t>
              </a:r>
              <a:r>
                <a:rPr lang="en-US" altLang="ko-KR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/>
              </a:r>
              <a:br>
                <a:rPr lang="en-US" altLang="ko-KR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</a:br>
              <a:r>
                <a:rPr lang="ko-KR" altLang="en-US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단가 </a:t>
              </a:r>
              <a:r>
                <a:rPr lang="en-US" altLang="ko-KR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X </a:t>
              </a:r>
              <a:r>
                <a:rPr lang="ko-KR" altLang="en-US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시간 </a:t>
              </a:r>
              <a:r>
                <a:rPr lang="en-US" altLang="ko-KR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X </a:t>
              </a:r>
              <a:r>
                <a:rPr lang="ko-KR" altLang="en-US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인원 </a:t>
              </a:r>
              <a:r>
                <a:rPr lang="en-US" altLang="ko-KR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X </a:t>
              </a:r>
              <a:r>
                <a:rPr lang="ko-KR" altLang="en-US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지원율</a:t>
              </a:r>
              <a:endParaRPr lang="ko-KR" altLang="en-US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4464098" y="4243272"/>
              <a:ext cx="340647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400" kern="0" dirty="0">
                  <a:solidFill>
                    <a:srgbClr val="C00000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cs typeface="Microsoft GothicNeo" panose="020B0503020000020004" pitchFamily="34" charset="-127"/>
                </a:rPr>
                <a:t>‘</a:t>
              </a:r>
              <a:r>
                <a:rPr lang="en-US" altLang="ko-KR" sz="1400" kern="0" dirty="0" smtClean="0">
                  <a:solidFill>
                    <a:srgbClr val="C00000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cs typeface="Microsoft GothicNeo" panose="020B0503020000020004" pitchFamily="34" charset="-127"/>
                </a:rPr>
                <a:t>21</a:t>
              </a:r>
              <a:r>
                <a:rPr lang="ko-KR" altLang="en-US" sz="1400" kern="0" dirty="0" smtClean="0">
                  <a:solidFill>
                    <a:srgbClr val="C00000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cs typeface="Microsoft GothicNeo" panose="020B0503020000020004" pitchFamily="34" charset="-127"/>
                </a:rPr>
                <a:t>년 </a:t>
              </a:r>
              <a:r>
                <a:rPr lang="en-US" altLang="ko-KR" sz="1400" kern="0" dirty="0" smtClean="0">
                  <a:solidFill>
                    <a:srgbClr val="C00000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cs typeface="Microsoft GothicNeo" panose="020B0503020000020004" pitchFamily="34" charset="-127"/>
                </a:rPr>
                <a:t>6</a:t>
              </a:r>
              <a:r>
                <a:rPr lang="ko-KR" altLang="en-US" sz="1400" kern="0" dirty="0" err="1" smtClean="0">
                  <a:solidFill>
                    <a:srgbClr val="C00000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cs typeface="Microsoft GothicNeo" panose="020B0503020000020004" pitchFamily="34" charset="-127"/>
                </a:rPr>
                <a:t>월분까지</a:t>
              </a:r>
              <a:r>
                <a:rPr lang="ko-KR" altLang="en-US" sz="1400" kern="0" dirty="0" smtClean="0">
                  <a:solidFill>
                    <a:srgbClr val="C00000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cs typeface="Microsoft GothicNeo" panose="020B0503020000020004" pitchFamily="34" charset="-127"/>
                </a:rPr>
                <a:t> 한시적으로 </a:t>
              </a:r>
              <a:r>
                <a:rPr lang="en-US" altLang="ko-KR" sz="1400" kern="0" dirty="0" smtClean="0">
                  <a:solidFill>
                    <a:srgbClr val="C00000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cs typeface="Microsoft GothicNeo" panose="020B0503020000020004" pitchFamily="34" charset="-127"/>
                </a:rPr>
                <a:t>40</a:t>
              </a:r>
              <a:r>
                <a:rPr lang="ko-KR" altLang="en-US" sz="1400" kern="0" dirty="0" smtClean="0">
                  <a:solidFill>
                    <a:srgbClr val="C00000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cs typeface="Microsoft GothicNeo" panose="020B0503020000020004" pitchFamily="34" charset="-127"/>
                </a:rPr>
                <a:t>만원 </a:t>
              </a:r>
              <a:r>
                <a:rPr lang="ko-KR" altLang="en-US" sz="1400" kern="0" dirty="0">
                  <a:solidFill>
                    <a:srgbClr val="C00000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cs typeface="Microsoft GothicNeo" panose="020B0503020000020004" pitchFamily="34" charset="-127"/>
                </a:rPr>
                <a:t>지원</a:t>
              </a:r>
              <a:endParaRPr lang="ko-KR" altLang="en-US" sz="1400" dirty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4411604" y="3520873"/>
              <a:ext cx="3384002" cy="7335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>
                <a:lnSpc>
                  <a:spcPts val="2500"/>
                </a:lnSpc>
                <a:buFont typeface="Arial" panose="020B0604020202020204" pitchFamily="34" charset="0"/>
                <a:buChar char="•"/>
              </a:pPr>
              <a:r>
                <a:rPr lang="ko-KR" altLang="en-US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훈련 장려금</a:t>
              </a:r>
              <a:r>
                <a:rPr lang="en-US" altLang="ko-KR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/>
              </a:r>
              <a:br>
                <a:rPr lang="en-US" altLang="ko-KR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</a:br>
              <a:r>
                <a:rPr lang="en-US" altLang="ko-KR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1</a:t>
              </a:r>
              <a:r>
                <a:rPr lang="ko-KR" altLang="en-US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인당 </a:t>
              </a:r>
              <a:r>
                <a:rPr lang="ko-KR" altLang="en-US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월 </a:t>
              </a:r>
              <a:r>
                <a:rPr lang="en-US" altLang="ko-KR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20</a:t>
              </a:r>
              <a:r>
                <a:rPr lang="ko-KR" altLang="en-US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만원</a:t>
              </a:r>
              <a:r>
                <a:rPr lang="en-US" altLang="ko-KR" sz="10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(</a:t>
              </a:r>
              <a:r>
                <a:rPr lang="ko-KR" altLang="en-US" sz="1000" kern="0" dirty="0" err="1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도제학교</a:t>
              </a:r>
              <a:r>
                <a:rPr lang="ko-KR" altLang="en-US" sz="10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 </a:t>
              </a:r>
              <a:r>
                <a:rPr lang="en-US" altLang="ko-KR" sz="10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: 30</a:t>
              </a:r>
              <a:r>
                <a:rPr lang="ko-KR" altLang="en-US" sz="10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만원</a:t>
              </a:r>
              <a:r>
                <a:rPr lang="en-US" altLang="ko-KR" sz="10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)</a:t>
              </a:r>
              <a:endParaRPr lang="ko-KR" altLang="en-US" sz="10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4411604" y="4562420"/>
              <a:ext cx="3813318" cy="7110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>
                <a:lnSpc>
                  <a:spcPts val="2500"/>
                </a:lnSpc>
                <a:buFont typeface="Arial" panose="020B0604020202020204" pitchFamily="34" charset="0"/>
                <a:buChar char="•"/>
              </a:pPr>
              <a:r>
                <a:rPr lang="ko-KR" altLang="en-US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기업현장교사 </a:t>
              </a:r>
              <a:r>
                <a:rPr lang="ko-KR" altLang="en-US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수당</a:t>
              </a:r>
              <a:r>
                <a:rPr lang="en-US" altLang="ko-KR" sz="10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(</a:t>
              </a:r>
              <a:r>
                <a:rPr lang="ko-KR" altLang="en-US" sz="1000" kern="0" dirty="0" err="1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학습근로자</a:t>
              </a:r>
              <a:r>
                <a:rPr lang="ko-KR" altLang="en-US" sz="10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 수에 따라</a:t>
              </a:r>
              <a:r>
                <a:rPr lang="en-US" altLang="ko-KR" sz="1000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)</a:t>
              </a:r>
              <a:r>
                <a:rPr lang="en-US" altLang="ko-KR" sz="10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/>
              </a:r>
              <a:br>
                <a:rPr lang="en-US" altLang="ko-KR" sz="1000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</a:br>
              <a:r>
                <a:rPr lang="ko-KR" altLang="en-US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월 </a:t>
              </a:r>
              <a:r>
                <a:rPr lang="en-US" altLang="ko-KR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33.3 ~ 133.3</a:t>
              </a:r>
              <a:r>
                <a:rPr lang="ko-KR" altLang="en-US" kern="0" dirty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만원</a:t>
              </a:r>
              <a:endParaRPr lang="ko-KR" altLang="en-US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4411604" y="5290883"/>
              <a:ext cx="322873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>
                <a:buFont typeface="Arial" panose="020B0604020202020204" pitchFamily="34" charset="0"/>
                <a:buChar char="•"/>
              </a:pPr>
              <a:r>
                <a:rPr lang="en-US" altLang="ko-KR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HRD </a:t>
              </a:r>
              <a:r>
                <a:rPr lang="ko-KR" altLang="en-US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담당자 수당</a:t>
              </a:r>
              <a:r>
                <a:rPr lang="en-US" altLang="ko-KR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/>
              </a:r>
              <a:br>
                <a:rPr lang="en-US" altLang="ko-KR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</a:br>
              <a:r>
                <a:rPr lang="ko-KR" altLang="en-US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월 </a:t>
              </a:r>
              <a:r>
                <a:rPr lang="en-US" altLang="ko-KR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25</a:t>
              </a:r>
              <a:r>
                <a:rPr lang="ko-KR" altLang="en-US" kern="0" dirty="0" smtClean="0">
                  <a:solidFill>
                    <a:srgbClr val="263B6C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  <a:cs typeface="Microsoft GothicNeo" panose="020B0503020000020004" pitchFamily="34" charset="-127"/>
                </a:rPr>
                <a:t>만원</a:t>
              </a:r>
              <a:endParaRPr lang="ko-KR" altLang="en-US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</p:grpSp>
      <p:pic>
        <p:nvPicPr>
          <p:cNvPr id="36" name="그림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44" y="2183690"/>
            <a:ext cx="411481" cy="411481"/>
          </a:xfrm>
          <a:prstGeom prst="rect">
            <a:avLst/>
          </a:prstGeom>
        </p:spPr>
      </p:pic>
      <p:sp>
        <p:nvSpPr>
          <p:cNvPr id="37" name="직사각형 3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918174" y="2183690"/>
            <a:ext cx="28035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STEP3. </a:t>
            </a:r>
            <a:r>
              <a:rPr lang="ko-KR" altLang="en-US" sz="2000" kern="0" dirty="0" err="1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훈련종료</a:t>
            </a:r>
            <a:r>
              <a:rPr lang="ko-KR" altLang="en-US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단계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472044" y="2963950"/>
            <a:ext cx="33853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kern="0" dirty="0" err="1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외부평가</a:t>
            </a:r>
            <a:r>
              <a:rPr lang="ko-KR" altLang="en-US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합격 연계 </a:t>
            </a:r>
            <a:r>
              <a:rPr lang="ko-KR" altLang="en-US" kern="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성과금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</a:b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인당 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20</a:t>
            </a:r>
            <a:r>
              <a:rPr lang="ko-KR" altLang="en-US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 </a:t>
            </a:r>
            <a:r>
              <a:rPr lang="en-US" altLang="ko-KR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X </a:t>
            </a:r>
            <a:r>
              <a:rPr lang="ko-KR" altLang="en-US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훈련기간</a:t>
            </a:r>
            <a:r>
              <a:rPr lang="en-US" altLang="ko-KR" sz="10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0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개월 수</a:t>
            </a:r>
            <a:r>
              <a:rPr lang="en-US" altLang="ko-KR" sz="10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0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786150" y="3885232"/>
            <a:ext cx="32287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※ </a:t>
            </a:r>
            <a:r>
              <a:rPr lang="ko-KR" altLang="en-US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총 </a:t>
            </a:r>
            <a:r>
              <a:rPr lang="en-US" altLang="ko-KR" sz="14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360</a:t>
            </a:r>
            <a:r>
              <a:rPr lang="ko-KR" altLang="en-US" sz="14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 </a:t>
            </a:r>
            <a:r>
              <a:rPr lang="ko-KR" altLang="en-US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한도</a:t>
            </a:r>
            <a:r>
              <a:rPr lang="en-US" altLang="ko-KR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4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도제학교</a:t>
            </a:r>
            <a:r>
              <a:rPr lang="ko-KR" altLang="en-US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제외</a:t>
            </a:r>
            <a:endParaRPr lang="ko-KR" altLang="en-US" sz="14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cxnSp>
        <p:nvCxnSpPr>
          <p:cNvPr id="39" name="직선 연결선 38"/>
          <p:cNvCxnSpPr/>
          <p:nvPr/>
        </p:nvCxnSpPr>
        <p:spPr>
          <a:xfrm>
            <a:off x="349819" y="5931529"/>
            <a:ext cx="3488989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017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/>
          <p:cNvSpPr/>
          <p:nvPr/>
        </p:nvSpPr>
        <p:spPr>
          <a:xfrm>
            <a:off x="6769415" y="2595026"/>
            <a:ext cx="4374581" cy="2457271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415" y="2100653"/>
            <a:ext cx="4374581" cy="559105"/>
          </a:xfrm>
          <a:prstGeom prst="rect">
            <a:avLst/>
          </a:prstGeom>
        </p:spPr>
      </p:pic>
      <p:cxnSp>
        <p:nvCxnSpPr>
          <p:cNvPr id="29" name="직선 연결선 28"/>
          <p:cNvCxnSpPr/>
          <p:nvPr/>
        </p:nvCxnSpPr>
        <p:spPr>
          <a:xfrm>
            <a:off x="6769415" y="5802574"/>
            <a:ext cx="4374581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440065" y="2595026"/>
            <a:ext cx="4374581" cy="2457271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65" y="2100653"/>
            <a:ext cx="4374581" cy="559105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687" y="2100653"/>
            <a:ext cx="338329" cy="2951644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참여기업 지원사항 </a:t>
              </a:r>
              <a:r>
                <a:rPr lang="en-US" altLang="ko-KR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(1,000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인 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이상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)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052" y="2171966"/>
            <a:ext cx="411481" cy="411481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991182" y="2171966"/>
            <a:ext cx="28035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STEP1. </a:t>
            </a:r>
            <a:r>
              <a:rPr lang="ko-KR" altLang="en-US" sz="2000" kern="0" dirty="0" err="1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훈련준비</a:t>
            </a:r>
            <a:r>
              <a:rPr lang="ko-KR" altLang="en-US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단계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606" y="2171966"/>
            <a:ext cx="411481" cy="411481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301736" y="2171966"/>
            <a:ext cx="28035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STEP2. </a:t>
            </a:r>
            <a:r>
              <a:rPr lang="ko-KR" altLang="en-US" sz="2000" kern="0" dirty="0" err="1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훈련실시</a:t>
            </a:r>
            <a:r>
              <a:rPr lang="ko-KR" altLang="en-US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단계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cxnSp>
        <p:nvCxnSpPr>
          <p:cNvPr id="21" name="직선 연결선 20"/>
          <p:cNvCxnSpPr/>
          <p:nvPr/>
        </p:nvCxnSpPr>
        <p:spPr>
          <a:xfrm>
            <a:off x="1440065" y="5802574"/>
            <a:ext cx="4374581" cy="0"/>
          </a:xfrm>
          <a:prstGeom prst="line">
            <a:avLst/>
          </a:prstGeom>
          <a:ln w="28575">
            <a:solidFill>
              <a:srgbClr val="263B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762771" y="2883803"/>
            <a:ext cx="3228731" cy="877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훈련과정개발비</a:t>
            </a:r>
            <a:r>
              <a:rPr lang="en-US" altLang="ko-KR" b="1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b="1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</a:b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150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최대 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 과정 지원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811015" y="4917495"/>
            <a:ext cx="331824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kern="0" dirty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‘</a:t>
            </a:r>
            <a:r>
              <a:rPr lang="en-US" altLang="ko-KR" sz="1400" kern="0" dirty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20</a:t>
            </a:r>
            <a:r>
              <a:rPr lang="ko-KR" altLang="en-US" sz="1400" kern="0" dirty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년은 한시적으로 </a:t>
            </a:r>
            <a:r>
              <a:rPr lang="en-US" altLang="ko-KR" sz="1400" kern="0" dirty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4</a:t>
            </a:r>
            <a:r>
              <a:rPr lang="ko-KR" altLang="en-US" sz="1400" kern="0" dirty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개 </a:t>
            </a:r>
            <a:r>
              <a:rPr lang="ko-KR" altLang="en-US" sz="1400" kern="0" dirty="0" smtClean="0">
                <a:solidFill>
                  <a:srgbClr val="C0000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Microsoft GothicNeo" panose="020B0503020000020004" pitchFamily="34" charset="-127"/>
              </a:rPr>
              <a:t>과정까지 지원</a:t>
            </a:r>
            <a:endParaRPr lang="ko-KR" altLang="en-US" sz="1400" dirty="0">
              <a:solidFill>
                <a:srgbClr val="C00000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762771" y="3852168"/>
            <a:ext cx="3228731" cy="877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kern="0" dirty="0" err="1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학습도구</a:t>
            </a:r>
            <a:r>
              <a:rPr lang="ko-KR" altLang="en-US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지원</a:t>
            </a:r>
            <a:r>
              <a:rPr lang="en-US" altLang="ko-KR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·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컨설팅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</a:b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60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최대 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 과정 지원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121546" y="2791741"/>
            <a:ext cx="3228731" cy="877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OJT </a:t>
            </a:r>
            <a:r>
              <a:rPr lang="ko-KR" altLang="en-US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및 </a:t>
            </a:r>
            <a:r>
              <a:rPr lang="en-US" altLang="ko-KR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OFF-JT 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훈련비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</a:b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단가 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X </a:t>
            </a:r>
            <a:r>
              <a:rPr lang="ko-KR" altLang="en-US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시간 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X </a:t>
            </a:r>
            <a:r>
              <a:rPr lang="ko-KR" altLang="en-US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인원 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X </a:t>
            </a:r>
            <a:r>
              <a:rPr lang="ko-KR" altLang="en-US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지원율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121546" y="3751732"/>
            <a:ext cx="3813318" cy="877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기업현장교사 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수당</a:t>
            </a:r>
            <a:r>
              <a:rPr lang="en-US" altLang="ko-KR" sz="10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0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학습근로자</a:t>
            </a:r>
            <a:r>
              <a:rPr lang="ko-KR" altLang="en-US" sz="10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수에 따라</a:t>
            </a:r>
            <a:r>
              <a:rPr lang="en-US" altLang="ko-KR" sz="10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r>
              <a:rPr lang="en-US" altLang="ko-KR" sz="10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sz="10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</a:b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월 </a:t>
            </a:r>
            <a:r>
              <a:rPr lang="en-US" altLang="ko-KR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33.3 ~ 133.3</a:t>
            </a:r>
            <a:r>
              <a:rPr lang="ko-KR" altLang="en-US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121546" y="4760815"/>
            <a:ext cx="3228731" cy="877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HRD 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담당자 수당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</a:b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월 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25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239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연간 총액</a:t>
              </a:r>
              <a:r>
                <a:rPr lang="en-US" altLang="ko-KR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(1,000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인 미만</a:t>
              </a:r>
              <a:r>
                <a:rPr lang="en-US" altLang="ko-KR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)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sp>
        <p:nvSpPr>
          <p:cNvPr id="6" name="직사각형 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5108867" y="1092170"/>
            <a:ext cx="66493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 과정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12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개월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2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학습근로자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5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명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산업형 훈련시간 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600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시간</a:t>
            </a: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2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우대직종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기준</a:t>
            </a: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</a:b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OJT 450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시간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Off-JT 150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시간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2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267326"/>
              </p:ext>
            </p:extLst>
          </p:nvPr>
        </p:nvGraphicFramePr>
        <p:xfrm>
          <a:off x="411037" y="1745620"/>
          <a:ext cx="11335487" cy="4596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6217">
                  <a:extLst>
                    <a:ext uri="{9D8B030D-6E8A-4147-A177-3AD203B41FA5}">
                      <a16:colId xmlns:a16="http://schemas.microsoft.com/office/drawing/2014/main" val="1222454904"/>
                    </a:ext>
                  </a:extLst>
                </a:gridCol>
                <a:gridCol w="2207980">
                  <a:extLst>
                    <a:ext uri="{9D8B030D-6E8A-4147-A177-3AD203B41FA5}">
                      <a16:colId xmlns:a16="http://schemas.microsoft.com/office/drawing/2014/main" val="4293290703"/>
                    </a:ext>
                  </a:extLst>
                </a:gridCol>
                <a:gridCol w="2050181">
                  <a:extLst>
                    <a:ext uri="{9D8B030D-6E8A-4147-A177-3AD203B41FA5}">
                      <a16:colId xmlns:a16="http://schemas.microsoft.com/office/drawing/2014/main" val="2869093447"/>
                    </a:ext>
                  </a:extLst>
                </a:gridCol>
                <a:gridCol w="2107932">
                  <a:extLst>
                    <a:ext uri="{9D8B030D-6E8A-4147-A177-3AD203B41FA5}">
                      <a16:colId xmlns:a16="http://schemas.microsoft.com/office/drawing/2014/main" val="1567957469"/>
                    </a:ext>
                  </a:extLst>
                </a:gridCol>
                <a:gridCol w="2502569">
                  <a:extLst>
                    <a:ext uri="{9D8B030D-6E8A-4147-A177-3AD203B41FA5}">
                      <a16:colId xmlns:a16="http://schemas.microsoft.com/office/drawing/2014/main" val="3446159126"/>
                    </a:ext>
                  </a:extLst>
                </a:gridCol>
                <a:gridCol w="1110608">
                  <a:extLst>
                    <a:ext uri="{9D8B030D-6E8A-4147-A177-3AD203B41FA5}">
                      <a16:colId xmlns:a16="http://schemas.microsoft.com/office/drawing/2014/main" val="210310870"/>
                    </a:ext>
                  </a:extLst>
                </a:gridCol>
              </a:tblGrid>
              <a:tr h="5964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 단계</a:t>
                      </a:r>
                      <a:endParaRPr lang="ko-KR" altLang="en-US" sz="1500" b="0" spc="-15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구분</a:t>
                      </a:r>
                      <a:endParaRPr lang="ko-KR" altLang="en-US" sz="1500" b="0" spc="-15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spc="-150" dirty="0" err="1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단독기업형</a:t>
                      </a:r>
                      <a:endParaRPr lang="en-US" altLang="ko-KR" sz="1500" b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공동훈련센터형</a:t>
                      </a:r>
                      <a:endParaRPr lang="en-US" altLang="ko-KR" sz="1500" b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재학생 단계</a:t>
                      </a:r>
                      <a:endParaRPr lang="en-US" altLang="ko-KR" sz="1500" b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비고</a:t>
                      </a:r>
                      <a:endParaRPr lang="ko-KR" altLang="en-US" sz="1500" b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374134"/>
                  </a:ext>
                </a:extLst>
              </a:tr>
              <a:tr h="444461">
                <a:tc>
                  <a:txBody>
                    <a:bodyPr/>
                    <a:lstStyle/>
                    <a:p>
                      <a:pPr algn="ctr" latinLnBrk="1"/>
                      <a:endParaRPr lang="ko-KR" altLang="en-US" sz="1500" b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합계 </a:t>
                      </a:r>
                      <a:r>
                        <a:rPr lang="en-US" altLang="ko-KR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</a:t>
                      </a: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간접지원 포함</a:t>
                      </a:r>
                      <a:r>
                        <a:rPr lang="en-US" altLang="ko-KR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b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rgbClr val="FF505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5,791</a:t>
                      </a:r>
                      <a:r>
                        <a:rPr lang="ko-KR" altLang="en-US" sz="1500" b="0" dirty="0" smtClean="0">
                          <a:solidFill>
                            <a:srgbClr val="FF505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solidFill>
                          <a:srgbClr val="FF5050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rgbClr val="FF505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5,060</a:t>
                      </a:r>
                      <a:r>
                        <a:rPr lang="ko-KR" altLang="en-US" sz="1500" b="0" dirty="0" smtClean="0">
                          <a:solidFill>
                            <a:srgbClr val="FF505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solidFill>
                          <a:srgbClr val="FF5050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rgbClr val="FF505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5,510</a:t>
                      </a:r>
                      <a:r>
                        <a:rPr lang="ko-KR" altLang="en-US" sz="1500" b="0" dirty="0" smtClean="0">
                          <a:solidFill>
                            <a:srgbClr val="FF505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solidFill>
                          <a:srgbClr val="FF5050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500" b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3362837"/>
                  </a:ext>
                </a:extLst>
              </a:tr>
              <a:tr h="44446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</a:t>
                      </a:r>
                      <a:r>
                        <a:rPr lang="ko-KR" altLang="en-US" sz="1500" b="0" spc="-150" baseline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 준비</a:t>
                      </a:r>
                      <a:endParaRPr lang="en-US" altLang="ko-KR" sz="1500" b="0" spc="-150" baseline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훈련과정 개발비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150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ko-KR" altLang="en-US" sz="1500" b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150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150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간접지원</a:t>
                      </a:r>
                      <a:endParaRPr lang="ko-KR" altLang="en-US" sz="1500" b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506492"/>
                  </a:ext>
                </a:extLst>
              </a:tr>
              <a:tr h="44446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spc="-150" dirty="0" err="1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학습도구</a:t>
                      </a:r>
                      <a:r>
                        <a:rPr lang="en-US" altLang="ko-KR" sz="1500" b="0" spc="-150" baseline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 </a:t>
                      </a: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지원</a:t>
                      </a:r>
                      <a:r>
                        <a:rPr lang="en-US" altLang="ko-KR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·</a:t>
                      </a: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컨설팅</a:t>
                      </a:r>
                      <a:endParaRPr lang="en-US" altLang="ko-KR" sz="1500" b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60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60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60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4784595"/>
                  </a:ext>
                </a:extLst>
              </a:tr>
              <a:tr h="444461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 실시</a:t>
                      </a:r>
                      <a:endParaRPr lang="en-US" altLang="ko-KR" sz="1500" b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OJT </a:t>
                      </a: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훈련비</a:t>
                      </a:r>
                      <a:endParaRPr lang="ko-KR" altLang="en-US" sz="1500" b="0" spc="-15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1,350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1,350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1,800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직접지원</a:t>
                      </a:r>
                      <a:endParaRPr lang="ko-KR" altLang="en-US" sz="1500" b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0945411"/>
                  </a:ext>
                </a:extLst>
              </a:tr>
              <a:tr h="44446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OFF-JT </a:t>
                      </a: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훈련비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731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-</a:t>
                      </a:r>
                      <a:endParaRPr lang="ko-KR" altLang="en-US" sz="1500" b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-</a:t>
                      </a:r>
                      <a:endParaRPr lang="ko-KR" altLang="en-US" sz="1500" b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795350"/>
                  </a:ext>
                </a:extLst>
              </a:tr>
              <a:tr h="44446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spc="-150" dirty="0" err="1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훈련장려금</a:t>
                      </a:r>
                      <a:r>
                        <a:rPr lang="en-US" altLang="ko-KR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*</a:t>
                      </a:r>
                      <a:endParaRPr lang="ko-KR" altLang="en-US" sz="1500" b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1,200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1,200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1,200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48001"/>
                  </a:ext>
                </a:extLst>
              </a:tr>
              <a:tr h="44446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기업현장교사 수당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800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ko-KR" altLang="en-US" sz="1500" b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800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800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588144"/>
                  </a:ext>
                </a:extLst>
              </a:tr>
              <a:tr h="44446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HRD</a:t>
                      </a:r>
                      <a:r>
                        <a:rPr lang="ko-KR" altLang="en-US" sz="1500" b="0" spc="-150" baseline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담당자 수당</a:t>
                      </a:r>
                      <a:endParaRPr lang="ko-KR" altLang="en-US" sz="1500" b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300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ko-KR" altLang="en-US" sz="1500" b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300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300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832201"/>
                  </a:ext>
                </a:extLst>
              </a:tr>
              <a:tr h="4444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 종료</a:t>
                      </a:r>
                      <a:endParaRPr lang="ko-KR" altLang="en-US" sz="1500" b="0" spc="-15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spc="-150" dirty="0" err="1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외부평가</a:t>
                      </a:r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 연계 </a:t>
                      </a:r>
                      <a:r>
                        <a:rPr lang="ko-KR" altLang="en-US" sz="1500" b="0" spc="-150" dirty="0" err="1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성과금</a:t>
                      </a:r>
                      <a:endParaRPr lang="ko-KR" altLang="en-US" sz="1500" b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1,200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1,200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1,200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</a:t>
                      </a:r>
                      <a:r>
                        <a:rPr lang="ko-KR" altLang="en-US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도제 제외</a:t>
                      </a:r>
                      <a:r>
                        <a:rPr lang="en-US" altLang="ko-KR" sz="1500" b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b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5127835"/>
                  </a:ext>
                </a:extLst>
              </a:tr>
            </a:tbl>
          </a:graphicData>
        </a:graphic>
      </p:graphicFrame>
      <p:sp>
        <p:nvSpPr>
          <p:cNvPr id="8" name="직사각형 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688122" y="6378422"/>
            <a:ext cx="630872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3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* </a:t>
            </a:r>
            <a:r>
              <a:rPr lang="ko-KR" altLang="en-US" sz="13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훈련장려금은 </a:t>
            </a:r>
            <a:r>
              <a:rPr lang="ko-KR" altLang="en-US" sz="13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도제학교</a:t>
            </a:r>
            <a:r>
              <a:rPr lang="ko-KR" altLang="en-US" sz="13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1,800</a:t>
            </a:r>
            <a:r>
              <a:rPr lang="ko-KR" altLang="en-US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</a:t>
            </a:r>
            <a:r>
              <a: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특별조치 적용 시 모든 유형 </a:t>
            </a:r>
            <a:r>
              <a: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2,400</a:t>
            </a:r>
            <a:r>
              <a:rPr lang="ko-KR" altLang="en-US" sz="13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</a:t>
            </a:r>
            <a:endParaRPr lang="ko-KR" altLang="en-US" sz="13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921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157628"/>
              </p:ext>
            </p:extLst>
          </p:nvPr>
        </p:nvGraphicFramePr>
        <p:xfrm>
          <a:off x="411037" y="1745620"/>
          <a:ext cx="11335487" cy="50438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6217">
                  <a:extLst>
                    <a:ext uri="{9D8B030D-6E8A-4147-A177-3AD203B41FA5}">
                      <a16:colId xmlns:a16="http://schemas.microsoft.com/office/drawing/2014/main" val="1222454904"/>
                    </a:ext>
                  </a:extLst>
                </a:gridCol>
                <a:gridCol w="2207980">
                  <a:extLst>
                    <a:ext uri="{9D8B030D-6E8A-4147-A177-3AD203B41FA5}">
                      <a16:colId xmlns:a16="http://schemas.microsoft.com/office/drawing/2014/main" val="4293290703"/>
                    </a:ext>
                  </a:extLst>
                </a:gridCol>
                <a:gridCol w="2050181">
                  <a:extLst>
                    <a:ext uri="{9D8B030D-6E8A-4147-A177-3AD203B41FA5}">
                      <a16:colId xmlns:a16="http://schemas.microsoft.com/office/drawing/2014/main" val="2869093447"/>
                    </a:ext>
                  </a:extLst>
                </a:gridCol>
                <a:gridCol w="2107932">
                  <a:extLst>
                    <a:ext uri="{9D8B030D-6E8A-4147-A177-3AD203B41FA5}">
                      <a16:colId xmlns:a16="http://schemas.microsoft.com/office/drawing/2014/main" val="1567957469"/>
                    </a:ext>
                  </a:extLst>
                </a:gridCol>
                <a:gridCol w="2502569">
                  <a:extLst>
                    <a:ext uri="{9D8B030D-6E8A-4147-A177-3AD203B41FA5}">
                      <a16:colId xmlns:a16="http://schemas.microsoft.com/office/drawing/2014/main" val="3446159126"/>
                    </a:ext>
                  </a:extLst>
                </a:gridCol>
                <a:gridCol w="1110608">
                  <a:extLst>
                    <a:ext uri="{9D8B030D-6E8A-4147-A177-3AD203B41FA5}">
                      <a16:colId xmlns:a16="http://schemas.microsoft.com/office/drawing/2014/main" val="2103108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 단계</a:t>
                      </a:r>
                      <a:endParaRPr lang="ko-KR" altLang="en-US" sz="1500" b="0" spc="-15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구분</a:t>
                      </a:r>
                      <a:endParaRPr lang="ko-KR" altLang="en-US" sz="1500" b="0" i="0" spc="-15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i="0" spc="-150" dirty="0" err="1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단독기업형</a:t>
                      </a:r>
                      <a:endParaRPr lang="en-US" altLang="ko-KR" sz="1500" b="0" i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공동훈련센터형</a:t>
                      </a:r>
                      <a:endParaRPr lang="en-US" altLang="ko-KR" sz="1500" b="0" i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재학생 단계</a:t>
                      </a:r>
                      <a:endParaRPr lang="en-US" altLang="ko-KR" sz="1500" b="0" i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비고</a:t>
                      </a:r>
                      <a:endParaRPr lang="ko-KR" altLang="en-US" sz="1500" b="0" i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374134"/>
                  </a:ext>
                </a:extLst>
              </a:tr>
              <a:tr h="638895">
                <a:tc>
                  <a:txBody>
                    <a:bodyPr/>
                    <a:lstStyle/>
                    <a:p>
                      <a:pPr algn="ctr" latinLnBrk="1"/>
                      <a:endParaRPr lang="ko-KR" altLang="en-US" sz="1500" b="0" i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합계 </a:t>
                      </a:r>
                      <a:r>
                        <a:rPr lang="en-US" altLang="ko-KR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</a:t>
                      </a:r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간접지원 포함</a:t>
                      </a:r>
                      <a:r>
                        <a:rPr lang="en-US" altLang="ko-KR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b="0" i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solidFill>
                            <a:srgbClr val="FF000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2,975</a:t>
                      </a:r>
                      <a:r>
                        <a:rPr lang="ko-KR" altLang="en-US" sz="1500" b="0" i="0" dirty="0" smtClean="0">
                          <a:solidFill>
                            <a:srgbClr val="FF000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i="0" dirty="0" smtClean="0">
                        <a:solidFill>
                          <a:srgbClr val="FF0000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solidFill>
                            <a:srgbClr val="FF000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2,390</a:t>
                      </a:r>
                      <a:r>
                        <a:rPr lang="ko-KR" altLang="en-US" sz="1500" b="0" i="0" dirty="0" smtClean="0">
                          <a:solidFill>
                            <a:srgbClr val="FF000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i="0" dirty="0" smtClean="0">
                        <a:solidFill>
                          <a:srgbClr val="FF0000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solidFill>
                            <a:srgbClr val="FF000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2,840</a:t>
                      </a:r>
                      <a:r>
                        <a:rPr lang="ko-KR" altLang="en-US" sz="1500" b="0" i="0" dirty="0" smtClean="0">
                          <a:solidFill>
                            <a:srgbClr val="FF0000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i="0" dirty="0" smtClean="0">
                        <a:solidFill>
                          <a:srgbClr val="FF0000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500" b="0" i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3362837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</a:t>
                      </a:r>
                      <a:r>
                        <a:rPr lang="ko-KR" altLang="en-US" sz="1500" b="0" i="0" spc="-150" baseline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 준비</a:t>
                      </a:r>
                      <a:endParaRPr lang="en-US" altLang="ko-KR" sz="1500" b="0" i="0" spc="-150" baseline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훈련과정 개발비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150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ko-KR" altLang="en-US" sz="1500" b="0" i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150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150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간접지원</a:t>
                      </a:r>
                      <a:endParaRPr lang="ko-KR" altLang="en-US" sz="1500" b="0" i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50649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i="0" spc="-150" dirty="0" err="1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학습도구</a:t>
                      </a:r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 지원</a:t>
                      </a:r>
                      <a:r>
                        <a:rPr lang="en-US" altLang="ko-KR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·</a:t>
                      </a:r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컨설팅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60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ko-KR" altLang="en-US" sz="1500" b="0" i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60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60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b="0" i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3909491"/>
                  </a:ext>
                </a:extLst>
              </a:tr>
              <a:tr h="638038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 실시</a:t>
                      </a:r>
                      <a:endParaRPr lang="en-US" altLang="ko-KR" sz="1500" b="0" i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OJT </a:t>
                      </a:r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훈련비</a:t>
                      </a:r>
                      <a:endParaRPr lang="ko-KR" altLang="en-US" sz="1500" b="0" i="0" spc="-15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1,080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i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1,080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i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1,530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i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직접지원</a:t>
                      </a:r>
                      <a:endParaRPr lang="ko-KR" altLang="en-US" sz="1500" b="0" i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0945411"/>
                  </a:ext>
                </a:extLst>
              </a:tr>
              <a:tr h="66418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OFF-JT </a:t>
                      </a:r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훈련비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585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  <a:endParaRPr lang="en-US" altLang="ko-KR" sz="1500" b="0" i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-</a:t>
                      </a:r>
                      <a:endParaRPr lang="ko-KR" altLang="en-US" sz="1500" b="0" i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-</a:t>
                      </a:r>
                      <a:endParaRPr lang="ko-KR" altLang="en-US" sz="1500" b="0" i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795350"/>
                  </a:ext>
                </a:extLst>
              </a:tr>
              <a:tr h="7288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기업현장교사 수당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800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800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800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48001"/>
                  </a:ext>
                </a:extLst>
              </a:tr>
              <a:tr h="92671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spc="-15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HRD</a:t>
                      </a:r>
                      <a:r>
                        <a:rPr lang="ko-KR" altLang="en-US" sz="1500" b="0" i="0" spc="-150" baseline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담당자 수당</a:t>
                      </a:r>
                      <a:endParaRPr lang="ko-KR" altLang="en-US" sz="1500" b="0" i="0" spc="-15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300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300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300</a:t>
                      </a:r>
                      <a:r>
                        <a:rPr lang="ko-KR" altLang="en-US" sz="1500" b="0" i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만원</a:t>
                      </a:r>
                    </a:p>
                  </a:txBody>
                  <a:tcPr marL="101388" marR="101388" marT="50694" marB="50694"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588144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연간 총액</a:t>
              </a:r>
              <a:r>
                <a:rPr lang="en-US" altLang="ko-KR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(1,000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인 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이상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)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sp>
        <p:nvSpPr>
          <p:cNvPr id="6" name="직사각형 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5108867" y="1099166"/>
            <a:ext cx="66493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 과정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12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개월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2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학습근로자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5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명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산업형 훈련시간 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600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시간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2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우대직종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기준</a:t>
            </a: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</a:b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OJT 450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시간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Off-JT 150</a:t>
            </a:r>
            <a:r>
              <a:rPr lang="ko-KR" altLang="en-US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시간</a:t>
            </a:r>
            <a:r>
              <a:rPr lang="en-US" altLang="ko-KR" sz="12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2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3834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다양한 참여 유형이 있어요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22" y="1634538"/>
            <a:ext cx="11106020" cy="4895215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5647085" y="1660304"/>
            <a:ext cx="8458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구분</a:t>
            </a:r>
            <a:endParaRPr lang="ko-KR" altLang="en-US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904" y="2274106"/>
            <a:ext cx="12192" cy="4011176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28706" y="2073937"/>
            <a:ext cx="1972915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재직자</a:t>
            </a:r>
            <a:endParaRPr lang="ko-KR" altLang="en-US" sz="25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887811" y="2073937"/>
            <a:ext cx="1972915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재학생</a:t>
            </a:r>
            <a:endParaRPr lang="ko-KR" altLang="en-US" sz="25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71" y="2648032"/>
            <a:ext cx="4096520" cy="462553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506370" y="2687029"/>
            <a:ext cx="35345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kern="0" dirty="0" err="1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단독기업형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38254" y="3153648"/>
            <a:ext cx="470791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상시근로자수 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50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인 이상의 기업으로 일반적으로 모든 훈련을 기업 내에서 수행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71" y="5266217"/>
            <a:ext cx="4096520" cy="462553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506370" y="5305214"/>
            <a:ext cx="35345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P-TECH </a:t>
            </a:r>
            <a:r>
              <a:rPr lang="en-US" altLang="ko-KR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2000" kern="0" dirty="0" err="1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고숙련일학습병행</a:t>
            </a:r>
            <a:r>
              <a:rPr lang="en-US" altLang="ko-KR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64" y="5311908"/>
            <a:ext cx="358111" cy="363558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38254" y="5783820"/>
            <a:ext cx="470791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고교단계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참여학생이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졸업 후에도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폴리텍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·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전문대와 연계하여 훈련하는 형태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131" y="2705897"/>
            <a:ext cx="341288" cy="334462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71" y="3949154"/>
            <a:ext cx="4096520" cy="462553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506370" y="3988151"/>
            <a:ext cx="35345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공동훈련센터형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38254" y="4454770"/>
            <a:ext cx="470791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상시근로자수 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20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인 이상의 기업으로 기업과 공동훈련센터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대학 등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에서 훈련을 실시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750" y="4001570"/>
            <a:ext cx="356811" cy="356811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313" y="2648032"/>
            <a:ext cx="4096520" cy="462553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088412" y="2687029"/>
            <a:ext cx="35345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kern="0" dirty="0" err="1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산학일체형</a:t>
            </a:r>
            <a:r>
              <a:rPr lang="ko-KR" altLang="en-US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000" kern="0" dirty="0" err="1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도제학교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420296" y="3153648"/>
            <a:ext cx="470791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특성화고 및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직업계열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일반고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학생 대상의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훈련형태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973" y="2705897"/>
            <a:ext cx="443676" cy="336030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313" y="3783937"/>
            <a:ext cx="4096520" cy="462553"/>
          </a:xfrm>
          <a:prstGeom prst="rect">
            <a:avLst/>
          </a:prstGeom>
        </p:spPr>
      </p:pic>
      <p:sp>
        <p:nvSpPr>
          <p:cNvPr id="42" name="직사각형 4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088412" y="3822934"/>
            <a:ext cx="35345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전문대 재학생 단계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420296" y="4289553"/>
            <a:ext cx="470791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전문대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최종학년을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대상으로 실시하는 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NCS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학사체계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기반의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훈련모델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936" y="3846838"/>
            <a:ext cx="467257" cy="343005"/>
          </a:xfrm>
          <a:prstGeom prst="rect">
            <a:avLst/>
          </a:prstGeom>
        </p:spPr>
      </p:pic>
      <p:pic>
        <p:nvPicPr>
          <p:cNvPr id="46" name="그림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313" y="4909227"/>
            <a:ext cx="4096520" cy="462553"/>
          </a:xfrm>
          <a:prstGeom prst="rect">
            <a:avLst/>
          </a:prstGeom>
        </p:spPr>
      </p:pic>
      <p:sp>
        <p:nvSpPr>
          <p:cNvPr id="47" name="직사각형 4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088412" y="4948224"/>
            <a:ext cx="35345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IPP</a:t>
            </a:r>
            <a:r>
              <a:rPr lang="ko-KR" altLang="en-US" sz="2000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형 </a:t>
            </a:r>
            <a:r>
              <a:rPr lang="ko-KR" altLang="en-US" sz="2000" kern="0" dirty="0" err="1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일학습병행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420296" y="5414843"/>
            <a:ext cx="479753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일학습병행과 장기현장실습을 수행하는 사업으로 기업의 근로자로 채용되어 훈련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(OJT,OFF-JT)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을 받거나</a:t>
            </a:r>
            <a:r>
              <a:rPr lang="en-US" altLang="ko-KR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전공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/>
            </a:r>
            <a:b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</a:b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분야 </a:t>
            </a:r>
            <a:r>
              <a:rPr lang="ko-KR" altLang="en-US" sz="15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기업의 실습을 지원하는 </a:t>
            </a:r>
            <a:r>
              <a:rPr lang="ko-KR" altLang="en-US" sz="15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훈련모델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50" name="그림 4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071" y="4958125"/>
            <a:ext cx="350349" cy="347725"/>
          </a:xfrm>
          <a:prstGeom prst="rect">
            <a:avLst/>
          </a:prstGeom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432248" y="6196453"/>
            <a:ext cx="445090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※ (</a:t>
            </a:r>
            <a:r>
              <a:rPr lang="ko-KR" altLang="en-US" sz="13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훈련대상</a:t>
            </a:r>
            <a:r>
              <a: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 </a:t>
            </a:r>
            <a:r>
              <a:rPr lang="ko-KR" altLang="en-US" sz="13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: 4</a:t>
            </a:r>
            <a:r>
              <a:rPr lang="ko-KR" altLang="en-US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학년</a:t>
            </a:r>
            <a:r>
              <a: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장기현장실습 </a:t>
            </a:r>
            <a:r>
              <a: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: 3, 4</a:t>
            </a:r>
            <a:r>
              <a:rPr lang="ko-KR" altLang="en-US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학년</a:t>
            </a:r>
            <a:endParaRPr lang="ko-KR" altLang="en-US" sz="13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2091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과정별 유형은 다음과 같아요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960412"/>
              </p:ext>
            </p:extLst>
          </p:nvPr>
        </p:nvGraphicFramePr>
        <p:xfrm>
          <a:off x="577363" y="1688605"/>
          <a:ext cx="11051929" cy="49962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5853">
                  <a:extLst>
                    <a:ext uri="{9D8B030D-6E8A-4147-A177-3AD203B41FA5}">
                      <a16:colId xmlns:a16="http://schemas.microsoft.com/office/drawing/2014/main" val="878515810"/>
                    </a:ext>
                  </a:extLst>
                </a:gridCol>
                <a:gridCol w="4422531">
                  <a:extLst>
                    <a:ext uri="{9D8B030D-6E8A-4147-A177-3AD203B41FA5}">
                      <a16:colId xmlns:a16="http://schemas.microsoft.com/office/drawing/2014/main" val="2503303846"/>
                    </a:ext>
                  </a:extLst>
                </a:gridCol>
                <a:gridCol w="4633545">
                  <a:extLst>
                    <a:ext uri="{9D8B030D-6E8A-4147-A177-3AD203B41FA5}">
                      <a16:colId xmlns:a16="http://schemas.microsoft.com/office/drawing/2014/main" val="1998756757"/>
                    </a:ext>
                  </a:extLst>
                </a:gridCol>
              </a:tblGrid>
              <a:tr h="43458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500" b="0" spc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산업형</a:t>
                      </a:r>
                      <a:endParaRPr lang="ko-KR" altLang="en-US" sz="1500" b="0" spc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기업형</a:t>
                      </a:r>
                      <a:endParaRPr lang="ko-KR" altLang="en-US" sz="1500" b="0" spc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2004366"/>
                  </a:ext>
                </a:extLst>
              </a:tr>
              <a:tr h="8662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정의</a:t>
                      </a:r>
                      <a:endParaRPr lang="ko-KR" altLang="en-US" sz="1500" b="0" spc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NCS </a:t>
                      </a:r>
                      <a:r>
                        <a:rPr lang="ko-KR" altLang="en-US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필수능력단위</a:t>
                      </a: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를 </a:t>
                      </a:r>
                      <a:r>
                        <a:rPr lang="en-US" altLang="ko-KR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100% </a:t>
                      </a:r>
                      <a:r>
                        <a:rPr lang="ko-KR" altLang="en-US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반영</a:t>
                      </a: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하여 </a:t>
                      </a:r>
                      <a:endParaRPr lang="en-US" altLang="ko-KR" sz="1500" b="0" spc="0" dirty="0" smtClean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개발된 훈련과정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전체 </a:t>
                      </a:r>
                      <a:r>
                        <a:rPr lang="ko-KR" altLang="en-US" sz="1500" b="0" spc="0" dirty="0" err="1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훈련시간의</a:t>
                      </a: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 </a:t>
                      </a:r>
                      <a:r>
                        <a:rPr lang="en-US" altLang="ko-KR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50%</a:t>
                      </a:r>
                      <a:r>
                        <a:rPr lang="en-US" altLang="ko-KR" sz="1500" b="0" spc="0" baseline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 </a:t>
                      </a:r>
                      <a:r>
                        <a:rPr lang="ko-KR" altLang="en-US" sz="1500" b="0" spc="0" baseline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이상 </a:t>
                      </a:r>
                      <a:r>
                        <a:rPr lang="en-US" altLang="ko-KR" sz="1500" b="0" spc="0" baseline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NCS </a:t>
                      </a:r>
                      <a:r>
                        <a:rPr lang="ko-KR" altLang="en-US" sz="1500" b="0" spc="0" baseline="0" dirty="0" err="1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능력단위</a:t>
                      </a:r>
                      <a:r>
                        <a:rPr lang="ko-KR" altLang="en-US" sz="1500" b="0" spc="0" baseline="0" dirty="0" err="1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를</a:t>
                      </a:r>
                      <a:r>
                        <a:rPr lang="ko-KR" altLang="en-US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 </a:t>
                      </a:r>
                      <a:endParaRPr lang="en-US" altLang="ko-KR" sz="1500" b="0" spc="0" baseline="0" dirty="0" smtClean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baseline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활용</a:t>
                      </a:r>
                      <a:r>
                        <a:rPr lang="ko-KR" altLang="en-US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하여 개발한 훈련과정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9366047"/>
                  </a:ext>
                </a:extLst>
              </a:tr>
              <a:tr h="8662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err="1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훈련비중</a:t>
                      </a:r>
                      <a:endParaRPr lang="ko-KR" altLang="en-US" sz="1500" b="0" spc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전체훈련시간 대비</a:t>
                      </a:r>
                      <a:endParaRPr lang="en-US" altLang="ko-KR" sz="1500" b="0" spc="0" dirty="0" smtClean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OJT  : 25% </a:t>
                      </a: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이상</a:t>
                      </a:r>
                      <a:r>
                        <a:rPr lang="en-US" altLang="ko-KR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</a:t>
                      </a: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 </a:t>
                      </a:r>
                      <a:r>
                        <a:rPr lang="en-US" altLang="ko-KR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75%</a:t>
                      </a:r>
                      <a:r>
                        <a:rPr lang="ko-KR" altLang="en-US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 이하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전체훈련시간 대비</a:t>
                      </a:r>
                      <a:endParaRPr lang="en-US" altLang="ko-KR" sz="1500" b="0" spc="0" dirty="0" smtClean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OJT :  50% </a:t>
                      </a:r>
                      <a:r>
                        <a:rPr lang="ko-KR" altLang="en-US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이상</a:t>
                      </a:r>
                      <a:r>
                        <a:rPr lang="en-US" altLang="ko-KR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 </a:t>
                      </a:r>
                      <a:r>
                        <a:rPr lang="en-US" altLang="ko-KR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80% </a:t>
                      </a:r>
                      <a:r>
                        <a:rPr lang="ko-KR" altLang="en-US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이하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9679103"/>
                  </a:ext>
                </a:extLst>
              </a:tr>
              <a:tr h="8662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최소 훈련시간</a:t>
                      </a:r>
                      <a:endParaRPr lang="ko-KR" altLang="en-US" sz="1500" b="0" spc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L2 : 400</a:t>
                      </a: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시간</a:t>
                      </a:r>
                      <a:r>
                        <a:rPr lang="en-US" altLang="ko-KR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</a:t>
                      </a:r>
                      <a:r>
                        <a:rPr lang="en-US" altLang="ko-KR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 L3 : 600</a:t>
                      </a:r>
                      <a:r>
                        <a:rPr lang="ko-KR" altLang="en-US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시간 </a:t>
                      </a:r>
                      <a:endParaRPr lang="en-US" altLang="ko-KR" sz="1500" b="0" spc="0" baseline="0" dirty="0" smtClean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L4, L5 : 800</a:t>
                      </a:r>
                      <a:r>
                        <a:rPr lang="ko-KR" altLang="en-US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시간</a:t>
                      </a:r>
                      <a:r>
                        <a:rPr lang="en-US" altLang="ko-KR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L6 : 1,200</a:t>
                      </a:r>
                      <a:r>
                        <a:rPr lang="ko-KR" altLang="en-US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시간 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600</a:t>
                      </a: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시간 이상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752309"/>
                  </a:ext>
                </a:extLst>
              </a:tr>
              <a:tr h="60505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훈련비 지원율</a:t>
                      </a:r>
                      <a:endParaRPr lang="ko-KR" altLang="en-US" sz="1500" b="0" spc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20%</a:t>
                      </a:r>
                      <a:r>
                        <a:rPr lang="ko-KR" altLang="en-US" sz="1500" b="0" spc="0" baseline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 가산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20% </a:t>
                      </a: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감액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0606556"/>
                  </a:ext>
                </a:extLst>
              </a:tr>
              <a:tr h="67797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재학생 및 </a:t>
                      </a:r>
                      <a:endParaRPr lang="en-US" altLang="ko-KR" sz="1500" b="0" spc="0" dirty="0" smtClean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대학연계과정</a:t>
                      </a:r>
                      <a:endParaRPr lang="ko-KR" altLang="en-US" sz="1500" b="0" spc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가능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불가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424025"/>
                  </a:ext>
                </a:extLst>
              </a:tr>
              <a:tr h="58069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국가자격 취득</a:t>
                      </a:r>
                      <a:endParaRPr lang="ko-KR" altLang="en-US" sz="1500" b="0" spc="0" dirty="0"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가능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0" spc="0" dirty="0" smtClean="0"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해당 없음</a:t>
                      </a:r>
                      <a:endParaRPr lang="ko-KR" altLang="en-US" sz="1500" b="0" spc="0" dirty="0"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96720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567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01. </a:t>
            </a:r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일학습병행이란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?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121" y="1107838"/>
            <a:ext cx="8287756" cy="732189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619375" y="1555069"/>
            <a:ext cx="52347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[</a:t>
            </a:r>
            <a:r>
              <a:rPr lang="ko-KR" altLang="en-US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영상</a:t>
            </a:r>
            <a:r>
              <a:rPr lang="en-US" altLang="ko-KR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3] </a:t>
            </a:r>
            <a:r>
              <a:rPr lang="ko-KR" altLang="en-US" sz="1000" b="1" kern="0" dirty="0" err="1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 우수기업 </a:t>
            </a:r>
            <a:r>
              <a:rPr lang="ko-KR" altLang="en-US" sz="1000" b="1" kern="0" dirty="0" err="1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학습근로자</a:t>
            </a:r>
            <a:r>
              <a:rPr lang="ko-KR" altLang="en-US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 영상 </a:t>
            </a:r>
            <a:r>
              <a:rPr lang="en-US" altLang="ko-KR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재생시간 </a:t>
            </a:r>
            <a:r>
              <a:rPr lang="en-US" altLang="ko-KR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: 2</a:t>
            </a:r>
            <a:r>
              <a:rPr lang="ko-KR" altLang="en-US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분</a:t>
            </a:r>
            <a:r>
              <a:rPr lang="en-US" altLang="ko-KR" sz="1000" b="1" kern="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00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597348" y="1193827"/>
            <a:ext cx="60513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학습근로자가 </a:t>
            </a:r>
            <a:r>
              <a:rPr lang="ko-KR" altLang="en-US" sz="2000" b="1" kern="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말하는 </a:t>
            </a:r>
            <a:r>
              <a:rPr lang="ko-KR" altLang="en-US" sz="2000" b="1" kern="0" dirty="0" err="1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일학습병행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7" name="미디어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52122" y="1840027"/>
            <a:ext cx="8287755" cy="426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75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470899" y="2998083"/>
            <a:ext cx="4325814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500" b="1" kern="0" err="1" smtClean="0"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3500" b="1" kern="0" dirty="0" smtClean="0"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 특별조치</a:t>
            </a:r>
            <a:endParaRPr lang="ko-KR" altLang="en-US" sz="5000" dirty="0">
              <a:solidFill>
                <a:srgbClr val="00B0F0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723" y="755521"/>
            <a:ext cx="2804166" cy="1898908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866186" y="3591495"/>
            <a:ext cx="35352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0" b="1" kern="0" dirty="0" smtClean="0">
                <a:solidFill>
                  <a:schemeClr val="bg1">
                    <a:lumMod val="85000"/>
                  </a:schemeClr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부록</a:t>
            </a:r>
            <a:r>
              <a:rPr lang="en-US" altLang="ko-KR" sz="10000" b="1" kern="0" dirty="0" smtClean="0">
                <a:solidFill>
                  <a:schemeClr val="bg1">
                    <a:lumMod val="85000"/>
                  </a:schemeClr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1</a:t>
            </a:r>
            <a:endParaRPr lang="ko-KR" altLang="en-US" sz="10000" dirty="0">
              <a:solidFill>
                <a:schemeClr val="bg1">
                  <a:lumMod val="85000"/>
                </a:schemeClr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6816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850326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부록 </a:t>
            </a:r>
            <a:r>
              <a:rPr lang="en-US" altLang="ko-KR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1. </a:t>
            </a:r>
            <a:r>
              <a:rPr lang="ko-KR" altLang="en-US" sz="2500" kern="0" dirty="0" err="1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일학습병행</a:t>
            </a:r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 특별조치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고용 위기를 어떻게 극복 할까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?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77164"/>
            <a:ext cx="6511468" cy="4368817"/>
          </a:xfrm>
          <a:prstGeom prst="rect">
            <a:avLst/>
          </a:prstGeom>
        </p:spPr>
      </p:pic>
      <p:grpSp>
        <p:nvGrpSpPr>
          <p:cNvPr id="12" name="그룹 11"/>
          <p:cNvGrpSpPr/>
          <p:nvPr/>
        </p:nvGrpSpPr>
        <p:grpSpPr>
          <a:xfrm>
            <a:off x="6522324" y="4091354"/>
            <a:ext cx="4750983" cy="1962109"/>
            <a:chOff x="6922309" y="3938954"/>
            <a:chExt cx="4750983" cy="1962109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2309" y="3938954"/>
              <a:ext cx="650710" cy="457670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1022582" y="4292602"/>
              <a:ext cx="650710" cy="457670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7353172" y="4029142"/>
              <a:ext cx="3889257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500" kern="0" dirty="0">
                  <a:solidFill>
                    <a:srgbClr val="C00000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위기가 곧 기회다</a:t>
              </a:r>
              <a:endParaRPr lang="ko-KR" altLang="en-US" sz="3500" dirty="0">
                <a:solidFill>
                  <a:srgbClr val="C0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7341449" y="4642192"/>
              <a:ext cx="388925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라는 말이 있습니다</a:t>
              </a:r>
              <a:r>
                <a:rPr lang="en-US" altLang="ko-KR" sz="20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.</a:t>
              </a:r>
              <a:endParaRPr lang="ko-KR" altLang="en-US" sz="200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7341449" y="5193177"/>
              <a:ext cx="3889257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kern="0" dirty="0" smtClean="0">
                  <a:solidFill>
                    <a:srgbClr val="C00000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일학습병행</a:t>
              </a:r>
              <a:r>
                <a:rPr lang="ko-KR" altLang="en-US" sz="20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과 함께 하는 순간이 바로 그 </a:t>
              </a:r>
              <a:r>
                <a:rPr lang="ko-KR" altLang="en-US" sz="2000" kern="0" dirty="0" smtClean="0">
                  <a:solidFill>
                    <a:srgbClr val="C00000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기회</a:t>
              </a:r>
              <a:r>
                <a:rPr lang="ko-KR" altLang="en-US" sz="20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입니다</a:t>
              </a:r>
              <a:r>
                <a:rPr lang="en-US" altLang="ko-KR" sz="20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.</a:t>
              </a:r>
              <a:endParaRPr lang="ko-KR" altLang="en-US" sz="200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769" y="1859826"/>
            <a:ext cx="5974092" cy="1673355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5910769" y="1953468"/>
            <a:ext cx="59740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kern="0" dirty="0">
                <a:solidFill>
                  <a:srgbClr val="FFC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6</a:t>
            </a:r>
            <a:r>
              <a:rPr lang="ko-KR" altLang="en-US" kern="0" dirty="0">
                <a:solidFill>
                  <a:srgbClr val="FFC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월 </a:t>
            </a:r>
            <a:r>
              <a:rPr lang="en-US" altLang="ko-KR" kern="0" dirty="0">
                <a:solidFill>
                  <a:srgbClr val="FFC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15</a:t>
            </a:r>
            <a:r>
              <a:rPr lang="ko-KR" altLang="en-US" kern="0" dirty="0">
                <a:solidFill>
                  <a:srgbClr val="FFC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일부터 </a:t>
            </a:r>
            <a:r>
              <a:rPr lang="ko-KR" altLang="en-US" kern="0" dirty="0" err="1">
                <a:solidFill>
                  <a:srgbClr val="FFC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kern="0" dirty="0">
                <a:solidFill>
                  <a:srgbClr val="FFC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특별조치가 시행되었습니다</a:t>
            </a:r>
            <a:r>
              <a:rPr lang="en-US" altLang="ko-KR" kern="0" dirty="0">
                <a:solidFill>
                  <a:srgbClr val="FFC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.</a:t>
            </a:r>
            <a:endParaRPr lang="ko-KR" altLang="en-US" dirty="0">
              <a:solidFill>
                <a:srgbClr val="FFC00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5910769" y="2496180"/>
            <a:ext cx="59740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기존 </a:t>
            </a:r>
            <a:r>
              <a:rPr lang="ko-KR" altLang="en-US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규제를 완화하고 지원을 확대하여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훈련을 통한 기업의 고용유지를 지원합니다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.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905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850326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부록 </a:t>
            </a:r>
            <a:r>
              <a:rPr lang="en-US" altLang="ko-KR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1. </a:t>
            </a:r>
            <a:r>
              <a:rPr lang="ko-KR" altLang="en-US" sz="2500" kern="0" dirty="0" err="1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일학습병행</a:t>
            </a:r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 특별조치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특별조치 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- 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규제완화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535" y="2492323"/>
            <a:ext cx="8820930" cy="3749048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1314319" y="2301941"/>
            <a:ext cx="1009733" cy="945351"/>
            <a:chOff x="1314319" y="2301941"/>
            <a:chExt cx="1009733" cy="945351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6511" y="2301941"/>
              <a:ext cx="945351" cy="945351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1314319" y="2504046"/>
              <a:ext cx="1009733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3500" b="1" kern="0" dirty="0" smtClean="0">
                  <a:solidFill>
                    <a:schemeClr val="bg1">
                      <a:lumMod val="75000"/>
                    </a:schemeClr>
                  </a:solidFill>
                  <a:latin typeface="에스코어 드림 9 Black" panose="020B0A03030302020204" pitchFamily="34" charset="-127"/>
                  <a:ea typeface="에스코어 드림 9 Black" panose="020B0A03030302020204" pitchFamily="34" charset="-127"/>
                  <a:cs typeface="Microsoft GothicNeo" panose="020B0503020000020004" pitchFamily="34" charset="-127"/>
                </a:rPr>
                <a:t>01</a:t>
              </a:r>
              <a:endParaRPr lang="ko-KR" altLang="en-US" sz="3500" dirty="0">
                <a:solidFill>
                  <a:schemeClr val="bg1">
                    <a:lumMod val="75000"/>
                  </a:schemeClr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endParaRPr>
            </a:p>
          </p:txBody>
        </p:sp>
      </p:grp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27032" y="2453159"/>
            <a:ext cx="817943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kern="0" dirty="0" err="1" smtClean="0">
                <a:solidFill>
                  <a:srgbClr val="FFFF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학습근로자</a:t>
            </a:r>
            <a:r>
              <a:rPr lang="ko-KR" altLang="en-US" sz="2200" kern="0" dirty="0" smtClean="0">
                <a:solidFill>
                  <a:srgbClr val="FFFF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참여 대상</a:t>
            </a:r>
            <a:r>
              <a:rPr lang="ko-KR" altLang="en-US" sz="22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이 확대되었습니다</a:t>
            </a:r>
            <a:r>
              <a:rPr lang="en-US" altLang="ko-KR" sz="22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.</a:t>
            </a:r>
            <a:endParaRPr lang="ko-KR" altLang="en-US" sz="2200" dirty="0">
              <a:solidFill>
                <a:schemeClr val="bg1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049" y="3286456"/>
            <a:ext cx="3648463" cy="2109220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856" y="3286456"/>
            <a:ext cx="3648463" cy="210922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262" y="3587262"/>
            <a:ext cx="155970" cy="1808414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130061" y="3351201"/>
            <a:ext cx="17115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kern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기존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24052" y="3977553"/>
            <a:ext cx="3228731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입직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재직기간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en-US" altLang="ko-KR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년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이내</a:t>
            </a:r>
            <a:endParaRPr lang="en-US" altLang="ko-KR" kern="0" dirty="0" smtClean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Microsoft GothicNeo" panose="020B0503020000020004" pitchFamily="34" charset="-127"/>
            </a:endParaRPr>
          </a:p>
          <a:p>
            <a:pPr marL="180975" indent="-18097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상시근로자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수의 </a:t>
            </a:r>
            <a:r>
              <a:rPr lang="en-US" altLang="ko-KR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25%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까지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274405" y="3351201"/>
            <a:ext cx="17115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확대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468396" y="3977553"/>
            <a:ext cx="3228731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입직</a:t>
            </a:r>
            <a:r>
              <a:rPr lang="en-US" altLang="ko-KR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(</a:t>
            </a:r>
            <a:r>
              <a:rPr lang="ko-KR" altLang="en-US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재직기간</a:t>
            </a:r>
            <a:r>
              <a:rPr lang="en-US" altLang="ko-KR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en-US" altLang="ko-KR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2</a:t>
            </a:r>
            <a:r>
              <a:rPr lang="ko-KR" altLang="en-US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년 </a:t>
            </a:r>
            <a:r>
              <a:rPr lang="ko-KR" altLang="en-US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이내</a:t>
            </a:r>
            <a:endParaRPr lang="en-US" altLang="ko-KR" kern="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Microsoft GothicNeo" panose="020B0503020000020004" pitchFamily="34" charset="-127"/>
            </a:endParaRPr>
          </a:p>
          <a:p>
            <a:pPr marL="180975" indent="-18097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상시근로자</a:t>
            </a:r>
            <a:r>
              <a:rPr lang="ko-KR" altLang="en-US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수의 </a:t>
            </a:r>
            <a:r>
              <a:rPr lang="en-US" altLang="ko-KR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40%</a:t>
            </a:r>
            <a:r>
              <a:rPr lang="ko-KR" altLang="en-US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까지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658359" y="4729518"/>
            <a:ext cx="328051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재직</a:t>
            </a: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재학 과정 동시 실시 시 </a:t>
            </a: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50%</a:t>
            </a:r>
            <a:r>
              <a:rPr lang="ko-KR" altLang="en-US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까지 </a:t>
            </a:r>
            <a:r>
              <a:rPr lang="ko-KR" altLang="en-US" sz="11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참</a:t>
            </a:r>
            <a:r>
              <a:rPr lang="ko-KR" altLang="en-US" sz="11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여가능</a:t>
            </a: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1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865746" y="5581778"/>
            <a:ext cx="6520968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‘20.6.15.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부터 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‘20.12.31.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까지 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훈련을 시작한 모든 과정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5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재학단계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포함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91" y="5604104"/>
            <a:ext cx="1615443" cy="417577"/>
          </a:xfrm>
          <a:prstGeom prst="rect">
            <a:avLst/>
          </a:prstGeom>
        </p:spPr>
      </p:pic>
      <p:sp>
        <p:nvSpPr>
          <p:cNvPr id="28" name="직사각형 2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70999" y="5581778"/>
            <a:ext cx="1298324" cy="400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5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적용대상</a:t>
            </a:r>
            <a:endParaRPr lang="ko-KR" altLang="en-US" sz="15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906597" y="1603878"/>
            <a:ext cx="10652357" cy="543675"/>
            <a:chOff x="906597" y="1603878"/>
            <a:chExt cx="10652357" cy="543675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1190702" y="1603878"/>
              <a:ext cx="10368252" cy="5436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200" kern="0" dirty="0" err="1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학습기업의</a:t>
              </a:r>
              <a:r>
                <a:rPr lang="ko-KR" altLang="en-US" sz="22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 </a:t>
              </a:r>
              <a:r>
                <a:rPr lang="ko-KR" altLang="en-US" sz="2200" kern="0" dirty="0" err="1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훈련대상</a:t>
              </a:r>
              <a:r>
                <a:rPr lang="ko-KR" altLang="en-US" sz="22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 확대로 훈련을 통한 고용유지 지원</a:t>
              </a:r>
              <a:endParaRPr lang="ko-KR" altLang="en-US" sz="2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6597" y="1775408"/>
              <a:ext cx="311155" cy="3111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898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850326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부록 </a:t>
            </a:r>
            <a:r>
              <a:rPr lang="en-US" altLang="ko-KR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1. </a:t>
            </a:r>
            <a:r>
              <a:rPr lang="ko-KR" altLang="en-US" sz="2500" kern="0" dirty="0" err="1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일학습병행</a:t>
            </a:r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 특별조치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특별조치 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– 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지원 확대 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1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535" y="2492323"/>
            <a:ext cx="8820930" cy="3749048"/>
          </a:xfrm>
          <a:prstGeom prst="rect">
            <a:avLst/>
          </a:prstGeom>
        </p:spPr>
      </p:pic>
      <p:grpSp>
        <p:nvGrpSpPr>
          <p:cNvPr id="10" name="그룹 9"/>
          <p:cNvGrpSpPr/>
          <p:nvPr/>
        </p:nvGrpSpPr>
        <p:grpSpPr>
          <a:xfrm>
            <a:off x="1314319" y="2301941"/>
            <a:ext cx="1009733" cy="945351"/>
            <a:chOff x="1314319" y="2301941"/>
            <a:chExt cx="1009733" cy="945351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6511" y="2301941"/>
              <a:ext cx="945351" cy="945351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1314319" y="2504046"/>
              <a:ext cx="1009733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3500" b="1" kern="0" dirty="0" smtClean="0">
                  <a:solidFill>
                    <a:schemeClr val="bg1">
                      <a:lumMod val="75000"/>
                    </a:schemeClr>
                  </a:solidFill>
                  <a:latin typeface="에스코어 드림 9 Black" panose="020B0A03030302020204" pitchFamily="34" charset="-127"/>
                  <a:ea typeface="에스코어 드림 9 Black" panose="020B0A03030302020204" pitchFamily="34" charset="-127"/>
                  <a:cs typeface="Microsoft GothicNeo" panose="020B0503020000020004" pitchFamily="34" charset="-127"/>
                </a:rPr>
                <a:t>02</a:t>
              </a:r>
              <a:endParaRPr lang="ko-KR" altLang="en-US" sz="3500" dirty="0">
                <a:solidFill>
                  <a:schemeClr val="bg1">
                    <a:lumMod val="75000"/>
                  </a:schemeClr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endParaRPr>
            </a:p>
          </p:txBody>
        </p:sp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27032" y="2453159"/>
            <a:ext cx="817943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kern="0" dirty="0" smtClean="0">
                <a:solidFill>
                  <a:srgbClr val="FFFF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훈련장려금</a:t>
            </a:r>
            <a:r>
              <a:rPr lang="ko-KR" altLang="en-US" sz="22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이 확대되었습니다</a:t>
            </a:r>
            <a:r>
              <a:rPr lang="en-US" altLang="ko-KR" sz="22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.</a:t>
            </a:r>
            <a:endParaRPr lang="ko-KR" altLang="en-US" sz="2200" dirty="0">
              <a:solidFill>
                <a:schemeClr val="bg1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049" y="3286456"/>
            <a:ext cx="3648463" cy="1618491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856" y="3286456"/>
            <a:ext cx="3648463" cy="1618491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262" y="3587262"/>
            <a:ext cx="113646" cy="1317685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130061" y="3351201"/>
            <a:ext cx="17115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kern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기존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253714" y="3895492"/>
            <a:ext cx="351746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학습근로자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인당 월 </a:t>
            </a:r>
            <a:r>
              <a:rPr lang="en-US" altLang="ko-KR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20</a:t>
            </a:r>
            <a:r>
              <a:rPr lang="ko-KR" altLang="en-US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만원 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지원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274405" y="3351201"/>
            <a:ext cx="17115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확대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865746" y="5111003"/>
            <a:ext cx="6520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‘20.6.15.</a:t>
            </a:r>
            <a:r>
              <a:rPr lang="ko-KR" altLang="en-US" sz="16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부터 </a:t>
            </a:r>
            <a:r>
              <a:rPr lang="en-US" altLang="ko-KR" sz="16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‘21.6.30.</a:t>
            </a:r>
            <a:r>
              <a:rPr lang="ko-KR" altLang="en-US" sz="16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까지 </a:t>
            </a:r>
            <a:r>
              <a:rPr lang="ko-KR" altLang="en-US" sz="16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 중인 모든 과정</a:t>
            </a:r>
            <a:r>
              <a:rPr lang="en-US" altLang="ko-KR" sz="16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6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재학단계</a:t>
            </a:r>
            <a:r>
              <a:rPr lang="ko-KR" altLang="en-US" sz="16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포함</a:t>
            </a:r>
            <a:r>
              <a:rPr lang="en-US" altLang="ko-KR" sz="16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6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91" y="5159859"/>
            <a:ext cx="1615443" cy="417577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70999" y="5137533"/>
            <a:ext cx="1298324" cy="400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5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적용대상</a:t>
            </a:r>
            <a:endParaRPr lang="ko-KR" altLang="en-US" sz="15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253714" y="4251735"/>
            <a:ext cx="3517460" cy="365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5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도제학교의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경우 월 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30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377680" y="3895492"/>
            <a:ext cx="351746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학습근로자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en-US" altLang="ko-KR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인당 월 </a:t>
            </a:r>
            <a:r>
              <a:rPr lang="en-US" altLang="ko-KR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40</a:t>
            </a:r>
            <a:r>
              <a:rPr lang="ko-KR" altLang="en-US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만원 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지원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865746" y="5493670"/>
            <a:ext cx="6520968" cy="317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※ </a:t>
            </a:r>
            <a:r>
              <a:rPr lang="ko-KR" altLang="en-US" sz="11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외부평가</a:t>
            </a:r>
            <a:r>
              <a:rPr lang="ko-KR" altLang="en-US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연계 </a:t>
            </a:r>
            <a:r>
              <a:rPr lang="ko-KR" altLang="en-US" sz="11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성과금</a:t>
            </a: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1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외부평가</a:t>
            </a:r>
            <a:r>
              <a:rPr lang="ko-KR" altLang="en-US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합격자 </a:t>
            </a: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인당</a:t>
            </a: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’</a:t>
            </a:r>
            <a:r>
              <a:rPr lang="ko-KR" altLang="en-US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전체 훈련기간</a:t>
            </a: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월</a:t>
            </a: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)*20</a:t>
            </a:r>
            <a:r>
              <a:rPr lang="ko-KR" altLang="en-US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만원</a:t>
            </a: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‘)</a:t>
            </a:r>
            <a:r>
              <a:rPr lang="ko-KR" altLang="en-US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은 별도 지원</a:t>
            </a: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1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도제학교</a:t>
            </a:r>
            <a:r>
              <a:rPr lang="ko-KR" altLang="en-US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제외</a:t>
            </a:r>
            <a:r>
              <a:rPr lang="en-US" altLang="ko-KR" sz="11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1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865746" y="5808991"/>
            <a:ext cx="6520968" cy="3347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5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※ 1,000</a:t>
            </a:r>
            <a:r>
              <a:rPr lang="ko-KR" altLang="en-US" sz="105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인 이상 대기업은 기존과 동일하게 </a:t>
            </a:r>
            <a:r>
              <a:rPr lang="ko-KR" altLang="en-US" sz="105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훈련장려금</a:t>
            </a:r>
            <a:r>
              <a:rPr lang="en-US" altLang="ko-KR" sz="105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05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외부평가</a:t>
            </a:r>
            <a:r>
              <a:rPr lang="ko-KR" altLang="en-US" sz="105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연계 </a:t>
            </a:r>
            <a:r>
              <a:rPr lang="ko-KR" altLang="en-US" sz="105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성과금</a:t>
            </a:r>
            <a:r>
              <a:rPr lang="ko-KR" altLang="en-US" sz="105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05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미지원</a:t>
            </a:r>
            <a:endParaRPr lang="ko-KR" altLang="en-US" sz="105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906597" y="1603878"/>
            <a:ext cx="10652357" cy="543675"/>
            <a:chOff x="906597" y="1603878"/>
            <a:chExt cx="10652357" cy="543675"/>
          </a:xfrm>
        </p:grpSpPr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1190702" y="1603878"/>
              <a:ext cx="10368252" cy="5436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200" dirty="0" err="1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학습기업에</a:t>
              </a:r>
              <a:r>
                <a:rPr lang="ko-KR" altLang="en-US" sz="220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대한 </a:t>
              </a:r>
              <a:r>
                <a:rPr lang="ko-KR" altLang="en-US" sz="2200" dirty="0" err="1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지원수준</a:t>
              </a:r>
              <a:r>
                <a:rPr lang="ko-KR" altLang="en-US" sz="220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확대 </a:t>
              </a:r>
              <a:endParaRPr lang="ko-KR" altLang="en-US" sz="220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6597" y="1775408"/>
              <a:ext cx="311155" cy="3111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2957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850326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부록 </a:t>
            </a:r>
            <a:r>
              <a:rPr lang="en-US" altLang="ko-KR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1. </a:t>
            </a:r>
            <a:r>
              <a:rPr lang="ko-KR" altLang="en-US" sz="2500" kern="0" dirty="0" err="1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일학습병행</a:t>
            </a:r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 특별조치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특별조치 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– 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지원 확대 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2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535" y="2492322"/>
            <a:ext cx="8820930" cy="3908477"/>
          </a:xfrm>
          <a:prstGeom prst="rect">
            <a:avLst/>
          </a:prstGeom>
        </p:spPr>
      </p:pic>
      <p:grpSp>
        <p:nvGrpSpPr>
          <p:cNvPr id="10" name="그룹 9"/>
          <p:cNvGrpSpPr/>
          <p:nvPr/>
        </p:nvGrpSpPr>
        <p:grpSpPr>
          <a:xfrm>
            <a:off x="1314319" y="2301941"/>
            <a:ext cx="1009733" cy="945351"/>
            <a:chOff x="1314319" y="2301941"/>
            <a:chExt cx="1009733" cy="945351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6511" y="2301941"/>
              <a:ext cx="945351" cy="945351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1314319" y="2504046"/>
              <a:ext cx="1009733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3500" b="1" kern="0" dirty="0" smtClean="0">
                  <a:solidFill>
                    <a:schemeClr val="bg1">
                      <a:lumMod val="75000"/>
                    </a:schemeClr>
                  </a:solidFill>
                  <a:latin typeface="에스코어 드림 9 Black" panose="020B0A03030302020204" pitchFamily="34" charset="-127"/>
                  <a:ea typeface="에스코어 드림 9 Black" panose="020B0A03030302020204" pitchFamily="34" charset="-127"/>
                  <a:cs typeface="Microsoft GothicNeo" panose="020B0503020000020004" pitchFamily="34" charset="-127"/>
                </a:rPr>
                <a:t>03</a:t>
              </a:r>
              <a:endParaRPr lang="ko-KR" altLang="en-US" sz="3500" dirty="0">
                <a:solidFill>
                  <a:schemeClr val="bg1">
                    <a:lumMod val="75000"/>
                  </a:schemeClr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endParaRPr>
            </a:p>
          </p:txBody>
        </p:sp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27032" y="2453159"/>
            <a:ext cx="817943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훈련장려금과 타 </a:t>
            </a:r>
            <a:r>
              <a:rPr lang="ko-KR" altLang="en-US" sz="2200" kern="0" dirty="0" err="1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사업지원금</a:t>
            </a:r>
            <a:r>
              <a:rPr lang="ko-KR" altLang="en-US" sz="22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200" kern="0" dirty="0" err="1" smtClean="0">
                <a:solidFill>
                  <a:srgbClr val="FFFF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중복수급</a:t>
            </a:r>
            <a:r>
              <a:rPr lang="ko-KR" altLang="en-US" sz="2200" kern="0" dirty="0" err="1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이</a:t>
            </a:r>
            <a:r>
              <a:rPr lang="ko-KR" altLang="en-US" sz="22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가능합니다</a:t>
            </a:r>
            <a:r>
              <a:rPr lang="en-US" altLang="ko-KR" sz="22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.</a:t>
            </a:r>
            <a:endParaRPr lang="ko-KR" altLang="en-US" sz="2200" dirty="0">
              <a:solidFill>
                <a:schemeClr val="bg1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833006" y="5897594"/>
            <a:ext cx="6520968" cy="379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‘20.6.15.</a:t>
            </a:r>
            <a:r>
              <a:rPr lang="ko-KR" altLang="en-US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부터 훈련 중인 모든 과정의 </a:t>
            </a:r>
            <a:r>
              <a:rPr lang="ko-KR" altLang="en-US" sz="14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학습기업</a:t>
            </a:r>
            <a:r>
              <a:rPr lang="ko-KR" altLang="en-US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및 학습근로자가 </a:t>
            </a:r>
            <a:r>
              <a:rPr lang="ko-KR" altLang="en-US" sz="1400" kern="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지원요건</a:t>
            </a:r>
            <a:r>
              <a:rPr lang="ko-KR" altLang="en-US" sz="14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해당 시</a:t>
            </a:r>
            <a:endParaRPr lang="ko-KR" altLang="en-US" sz="14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38" y="5911445"/>
            <a:ext cx="1615443" cy="417577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70998" y="5890043"/>
            <a:ext cx="1298324" cy="400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5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적용대상</a:t>
            </a:r>
            <a:endParaRPr lang="ko-KR" altLang="en-US" sz="15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165722" y="4823557"/>
            <a:ext cx="80917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1) (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현행</a:t>
            </a: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 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훈련장려금을 지급 받지 않은 기간이 </a:t>
            </a: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1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개월 이상 발생한 경우에만 해당기간에 한해 고용유지지원금 신청가능</a:t>
            </a:r>
            <a:endParaRPr lang="en-US" altLang="ko-KR" sz="1200" kern="0" dirty="0" smtClean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Microsoft GothicNeo" panose="020B0503020000020004" pitchFamily="34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498937"/>
              </p:ext>
            </p:extLst>
          </p:nvPr>
        </p:nvGraphicFramePr>
        <p:xfrm>
          <a:off x="2258714" y="3118153"/>
          <a:ext cx="7670732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8209">
                  <a:extLst>
                    <a:ext uri="{9D8B030D-6E8A-4147-A177-3AD203B41FA5}">
                      <a16:colId xmlns:a16="http://schemas.microsoft.com/office/drawing/2014/main" val="4004577655"/>
                    </a:ext>
                  </a:extLst>
                </a:gridCol>
                <a:gridCol w="2577157">
                  <a:extLst>
                    <a:ext uri="{9D8B030D-6E8A-4147-A177-3AD203B41FA5}">
                      <a16:colId xmlns:a16="http://schemas.microsoft.com/office/drawing/2014/main" val="1090020998"/>
                    </a:ext>
                  </a:extLst>
                </a:gridCol>
                <a:gridCol w="1917683">
                  <a:extLst>
                    <a:ext uri="{9D8B030D-6E8A-4147-A177-3AD203B41FA5}">
                      <a16:colId xmlns:a16="http://schemas.microsoft.com/office/drawing/2014/main" val="1862255667"/>
                    </a:ext>
                  </a:extLst>
                </a:gridCol>
                <a:gridCol w="1917683">
                  <a:extLst>
                    <a:ext uri="{9D8B030D-6E8A-4147-A177-3AD203B41FA5}">
                      <a16:colId xmlns:a16="http://schemas.microsoft.com/office/drawing/2014/main" val="1574111682"/>
                    </a:ext>
                  </a:extLst>
                </a:gridCol>
              </a:tblGrid>
              <a:tr h="26835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구분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solidFill>
                            <a:schemeClr val="bg1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중복수급</a:t>
                      </a:r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 가능여부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3B6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675404"/>
                  </a:ext>
                </a:extLst>
              </a:tr>
              <a:tr h="2683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일학습병행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타 </a:t>
                      </a:r>
                      <a:r>
                        <a:rPr lang="ko-KR" altLang="en-US" sz="1300" dirty="0" err="1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사업지원금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현행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변경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1164334"/>
                  </a:ext>
                </a:extLst>
              </a:tr>
              <a:tr h="268354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훈련장려금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고용유지지원금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일부 가능</a:t>
                      </a:r>
                      <a:r>
                        <a:rPr lang="en-US" altLang="ko-KR" sz="1300" baseline="30000" dirty="0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1)</a:t>
                      </a:r>
                      <a:endParaRPr lang="ko-KR" altLang="en-US" sz="1300" baseline="300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  가능</a:t>
                      </a:r>
                      <a:r>
                        <a:rPr lang="en-US" altLang="ko-KR" sz="1300" baseline="30000" dirty="0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2)</a:t>
                      </a:r>
                      <a:endParaRPr lang="ko-KR" altLang="en-US" sz="1300" baseline="30000" dirty="0" smtClean="0">
                        <a:solidFill>
                          <a:srgbClr val="263B6C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3485049"/>
                  </a:ext>
                </a:extLst>
              </a:tr>
              <a:tr h="26835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일자리 안정자금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가능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가능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8996072"/>
                  </a:ext>
                </a:extLst>
              </a:tr>
              <a:tr h="26835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청년내일채움공</a:t>
                      </a:r>
                      <a:r>
                        <a:rPr lang="ko-KR" altLang="en-US" sz="1300" dirty="0" err="1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제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불가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가능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1822211"/>
                  </a:ext>
                </a:extLst>
              </a:tr>
              <a:tr h="26835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타부처</a:t>
                      </a:r>
                      <a:r>
                        <a:rPr lang="en-US" altLang="ko-KR" sz="1300" dirty="0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지자체 </a:t>
                      </a:r>
                      <a:r>
                        <a:rPr lang="ko-KR" altLang="en-US" sz="1300" dirty="0" err="1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인건비성</a:t>
                      </a:r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 지원금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불가</a:t>
                      </a:r>
                      <a:endParaRPr lang="ko-KR" altLang="en-US" sz="1300" dirty="0">
                        <a:solidFill>
                          <a:srgbClr val="263B6C"/>
                        </a:solidFill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3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  가능</a:t>
                      </a:r>
                      <a:r>
                        <a:rPr lang="en-US" altLang="ko-KR" sz="1300" baseline="30000" dirty="0" smtClean="0">
                          <a:solidFill>
                            <a:srgbClr val="263B6C"/>
                          </a:solidFill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3)</a:t>
                      </a:r>
                      <a:endParaRPr lang="ko-KR" altLang="en-US" sz="1300" baseline="30000" dirty="0" smtClean="0">
                        <a:solidFill>
                          <a:srgbClr val="263B6C"/>
                        </a:solidFill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29868"/>
                  </a:ext>
                </a:extLst>
              </a:tr>
            </a:tbl>
          </a:graphicData>
        </a:graphic>
      </p:graphicFrame>
      <p:sp>
        <p:nvSpPr>
          <p:cNvPr id="30" name="직사각형 2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165720" y="5559103"/>
            <a:ext cx="80917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kern="0" dirty="0" smtClean="0">
                <a:solidFill>
                  <a:srgbClr val="C0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 ※ </a:t>
            </a:r>
            <a:r>
              <a:rPr lang="ko-KR" altLang="en-US" sz="1200" kern="0" dirty="0" smtClean="0">
                <a:solidFill>
                  <a:srgbClr val="C0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청년추가고용장려금은 </a:t>
            </a:r>
            <a:r>
              <a:rPr lang="ko-KR" altLang="en-US" sz="1200" kern="0" dirty="0" err="1" smtClean="0">
                <a:solidFill>
                  <a:srgbClr val="C0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일학습병행</a:t>
            </a:r>
            <a:r>
              <a:rPr lang="ko-KR" altLang="en-US" sz="1200" kern="0" dirty="0" smtClean="0">
                <a:solidFill>
                  <a:srgbClr val="C0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훈련장려금과 </a:t>
            </a:r>
            <a:r>
              <a:rPr lang="ko-KR" altLang="en-US" sz="1200" kern="0" dirty="0" err="1" smtClean="0">
                <a:solidFill>
                  <a:srgbClr val="C0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중복수급</a:t>
            </a:r>
            <a:r>
              <a:rPr lang="ko-KR" altLang="en-US" sz="1200" kern="0" dirty="0" smtClean="0">
                <a:solidFill>
                  <a:srgbClr val="C00000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불가</a:t>
            </a:r>
            <a:endParaRPr lang="ko-KR" altLang="en-US" sz="1200" dirty="0">
              <a:solidFill>
                <a:srgbClr val="C00000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165720" y="5083577"/>
            <a:ext cx="80917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2) (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확대</a:t>
            </a: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 </a:t>
            </a:r>
            <a:r>
              <a:rPr lang="ko-KR" altLang="en-US" sz="12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훈련기간과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고용유지지원금 수급기간</a:t>
            </a: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휴직기간</a:t>
            </a: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이 겹치지 않으면 </a:t>
            </a:r>
            <a:r>
              <a:rPr lang="ko-KR" altLang="en-US" sz="12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중복수급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가능</a:t>
            </a:r>
            <a:endParaRPr lang="en-US" altLang="ko-KR" sz="1200" kern="0" dirty="0" smtClean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165720" y="5323742"/>
            <a:ext cx="8091793" cy="338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3) </a:t>
            </a:r>
            <a:r>
              <a:rPr lang="ko-KR" altLang="en-US" sz="12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타부처</a:t>
            </a:r>
            <a:r>
              <a:rPr lang="en-US" altLang="ko-KR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지자체의 해당 사업에서 </a:t>
            </a:r>
            <a:r>
              <a:rPr lang="ko-KR" altLang="en-US" sz="12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중복수급을</a:t>
            </a:r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금지한 경우는 제외함</a:t>
            </a:r>
            <a:endParaRPr lang="en-US" altLang="ko-KR" sz="1200" kern="0" dirty="0" smtClean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Microsoft GothicNeo" panose="020B0503020000020004" pitchFamily="34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906597" y="1603878"/>
            <a:ext cx="10652357" cy="600164"/>
            <a:chOff x="906597" y="1603878"/>
            <a:chExt cx="10652357" cy="600164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1190702" y="1603878"/>
              <a:ext cx="10368252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200" kern="0" dirty="0" smtClean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훈련장려금과 </a:t>
              </a:r>
              <a:r>
                <a:rPr lang="ko-KR" altLang="en-US" sz="2200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타 사업의 </a:t>
              </a:r>
              <a:r>
                <a:rPr lang="ko-KR" altLang="en-US" sz="2200" kern="0" dirty="0" err="1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인건비성</a:t>
              </a:r>
              <a:r>
                <a:rPr lang="ko-KR" altLang="en-US" sz="2200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 지원금과의 </a:t>
              </a:r>
              <a:r>
                <a:rPr lang="ko-KR" altLang="en-US" sz="2200" kern="0" dirty="0" err="1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중복수급</a:t>
              </a:r>
              <a:r>
                <a:rPr lang="ko-KR" altLang="en-US" sz="2200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 허용 확대</a:t>
              </a:r>
              <a:endParaRPr lang="ko-KR" altLang="en-US" sz="220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6597" y="1775408"/>
              <a:ext cx="311155" cy="3111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3462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850326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부록 </a:t>
            </a:r>
            <a:r>
              <a:rPr lang="en-US" altLang="ko-KR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1. </a:t>
            </a:r>
            <a:r>
              <a:rPr lang="ko-KR" altLang="en-US" sz="2500" kern="0" dirty="0" err="1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일학습병행</a:t>
            </a:r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 특별조치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특별조치 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– </a:t>
              </a:r>
              <a:r>
                <a:rPr lang="ko-KR" altLang="en-US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지원 확대 </a:t>
              </a:r>
              <a:r>
                <a:rPr lang="en-US" altLang="ko-KR" sz="3000" kern="0" dirty="0" smtClean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3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535" y="2492323"/>
            <a:ext cx="8820930" cy="3749048"/>
          </a:xfrm>
          <a:prstGeom prst="rect">
            <a:avLst/>
          </a:prstGeom>
        </p:spPr>
      </p:pic>
      <p:grpSp>
        <p:nvGrpSpPr>
          <p:cNvPr id="10" name="그룹 9"/>
          <p:cNvGrpSpPr/>
          <p:nvPr/>
        </p:nvGrpSpPr>
        <p:grpSpPr>
          <a:xfrm>
            <a:off x="1314319" y="2301941"/>
            <a:ext cx="1009733" cy="945351"/>
            <a:chOff x="1314319" y="2301941"/>
            <a:chExt cx="1009733" cy="945351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6511" y="2301941"/>
              <a:ext cx="945351" cy="945351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1314319" y="2504046"/>
              <a:ext cx="1009733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3500" b="1" kern="0" dirty="0" smtClean="0">
                  <a:solidFill>
                    <a:schemeClr val="bg1">
                      <a:lumMod val="75000"/>
                    </a:schemeClr>
                  </a:solidFill>
                  <a:latin typeface="에스코어 드림 9 Black" panose="020B0A03030302020204" pitchFamily="34" charset="-127"/>
                  <a:ea typeface="에스코어 드림 9 Black" panose="020B0A03030302020204" pitchFamily="34" charset="-127"/>
                  <a:cs typeface="Microsoft GothicNeo" panose="020B0503020000020004" pitchFamily="34" charset="-127"/>
                </a:rPr>
                <a:t>04</a:t>
              </a:r>
              <a:endParaRPr lang="ko-KR" altLang="en-US" sz="3500" dirty="0">
                <a:solidFill>
                  <a:schemeClr val="bg1">
                    <a:lumMod val="75000"/>
                  </a:schemeClr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endParaRPr>
            </a:p>
          </p:txBody>
        </p:sp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27032" y="2453159"/>
            <a:ext cx="817943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kern="0" dirty="0" smtClean="0">
                <a:solidFill>
                  <a:srgbClr val="FFFF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훈련과정 개발 지원</a:t>
            </a:r>
            <a:r>
              <a:rPr lang="ko-KR" altLang="en-US" sz="22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이 확대되었습니다</a:t>
            </a:r>
            <a:r>
              <a:rPr lang="en-US" altLang="ko-KR" sz="22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.</a:t>
            </a:r>
            <a:endParaRPr lang="ko-KR" altLang="en-US" sz="2200" dirty="0">
              <a:solidFill>
                <a:schemeClr val="bg1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049" y="3286456"/>
            <a:ext cx="3648463" cy="1618491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856" y="3286456"/>
            <a:ext cx="3648463" cy="1618491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262" y="3587262"/>
            <a:ext cx="113646" cy="1317685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130061" y="3351201"/>
            <a:ext cx="17115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kern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기존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253714" y="3895492"/>
            <a:ext cx="351746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현재 </a:t>
            </a:r>
            <a:r>
              <a:rPr lang="en-US" altLang="ko-KR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2</a:t>
            </a:r>
            <a:r>
              <a:rPr lang="ko-KR" altLang="en-US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개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직무까지 지원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274405" y="3351201"/>
            <a:ext cx="17115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확대</a:t>
            </a:r>
            <a:endParaRPr lang="ko-KR" altLang="en-US" sz="20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865746" y="5142193"/>
            <a:ext cx="652096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‘20.6.15.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부터 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‘20.12.31.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까지 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신규로 훈련과정을 개발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하여 훈련을 시작한 모든 과정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500" kern="0" dirty="0" err="1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재학단계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포함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91" y="5164519"/>
            <a:ext cx="1615443" cy="417577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370999" y="5142193"/>
            <a:ext cx="1298324" cy="400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500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적용대상</a:t>
            </a:r>
            <a:endParaRPr lang="ko-KR" altLang="en-US" sz="15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369116" y="4251735"/>
            <a:ext cx="3517460" cy="365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기존 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 직무에 추가로 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2</a:t>
            </a:r>
            <a:r>
              <a:rPr lang="ko-KR" altLang="en-US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개 직무 지원</a:t>
            </a:r>
            <a:r>
              <a:rPr lang="en-US" altLang="ko-KR" sz="15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</a:t>
            </a:r>
            <a:endParaRPr lang="ko-KR" altLang="en-US" sz="15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377680" y="3895492"/>
            <a:ext cx="351746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최대 </a:t>
            </a:r>
            <a:r>
              <a:rPr lang="en-US" altLang="ko-KR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4</a:t>
            </a:r>
            <a:r>
              <a:rPr lang="ko-KR" altLang="en-US" kern="0" dirty="0" smtClean="0">
                <a:solidFill>
                  <a:srgbClr val="00B0F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개 </a:t>
            </a:r>
            <a:r>
              <a:rPr lang="ko-KR" altLang="en-US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직무까지 지원</a:t>
            </a:r>
            <a:endParaRPr lang="ko-KR" altLang="en-US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906597" y="1603878"/>
            <a:ext cx="10652357" cy="543675"/>
            <a:chOff x="906597" y="1603878"/>
            <a:chExt cx="10652357" cy="543675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1190702" y="1603878"/>
              <a:ext cx="10368252" cy="5436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200" kern="0" dirty="0">
                  <a:solidFill>
                    <a:srgbClr val="263B6C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Microsoft GothicNeo" panose="020B0503020000020004" pitchFamily="34" charset="-127"/>
                </a:rPr>
                <a:t>훈련과정 개발 지원 한도 상향 조정</a:t>
              </a:r>
            </a:p>
          </p:txBody>
        </p:sp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6597" y="1775408"/>
              <a:ext cx="311155" cy="3111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9704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470899" y="2998083"/>
            <a:ext cx="4325814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500" b="1" kern="0" dirty="0" smtClean="0"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일학습병행법</a:t>
            </a:r>
            <a:endParaRPr lang="ko-KR" altLang="en-US" sz="5000" dirty="0">
              <a:solidFill>
                <a:srgbClr val="00B0F0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723" y="755521"/>
            <a:ext cx="2804166" cy="1898908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866186" y="3591495"/>
            <a:ext cx="35352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0" b="1" kern="0" dirty="0" smtClean="0">
                <a:solidFill>
                  <a:schemeClr val="bg1">
                    <a:lumMod val="85000"/>
                  </a:schemeClr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부록</a:t>
            </a:r>
            <a:r>
              <a:rPr lang="en-US" altLang="ko-KR" sz="10000" b="1" kern="0" dirty="0" smtClean="0">
                <a:solidFill>
                  <a:schemeClr val="bg1">
                    <a:lumMod val="85000"/>
                  </a:schemeClr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2</a:t>
            </a:r>
            <a:endParaRPr lang="ko-KR" altLang="en-US" sz="10000" dirty="0">
              <a:solidFill>
                <a:schemeClr val="bg1">
                  <a:lumMod val="85000"/>
                </a:schemeClr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040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791" y="1657985"/>
            <a:ext cx="10058400" cy="3521825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258" y="2232113"/>
            <a:ext cx="3207712" cy="2727966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224" y="2232113"/>
            <a:ext cx="3207712" cy="2727966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086" y="2232113"/>
            <a:ext cx="3207712" cy="2727966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790" y="5262566"/>
            <a:ext cx="10058401" cy="1488552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4" y="387447"/>
            <a:ext cx="928870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부록 </a:t>
            </a:r>
            <a:r>
              <a:rPr lang="en-US" altLang="ko-KR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2. </a:t>
            </a:r>
            <a:r>
              <a:rPr lang="ko-KR" altLang="en-US" sz="2500" kern="0" dirty="0" smtClean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일학습병행법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산업현장 </a:t>
              </a:r>
              <a:r>
                <a:rPr lang="ko-KR" altLang="en-US" sz="3000" kern="0" dirty="0" err="1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일학습병행</a:t>
              </a:r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 지원에 관한 법률 </a:t>
              </a:r>
              <a:r>
                <a:rPr lang="en-US" altLang="ko-KR" sz="2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(</a:t>
              </a:r>
              <a:r>
                <a:rPr lang="ko-KR" altLang="en-US" sz="2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일학습병행법</a:t>
              </a:r>
              <a:r>
                <a:rPr lang="en-US" altLang="ko-KR" sz="2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)</a:t>
              </a:r>
              <a:endParaRPr lang="ko-KR" altLang="en-US" sz="2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sp>
        <p:nvSpPr>
          <p:cNvPr id="7" name="직사각형 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063040" y="2455545"/>
            <a:ext cx="1453317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3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제</a:t>
            </a:r>
            <a:r>
              <a:rPr lang="en-US" altLang="ko-KR" sz="23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21</a:t>
            </a:r>
            <a:r>
              <a:rPr lang="ko-KR" altLang="en-US" sz="23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조</a:t>
            </a:r>
            <a:endParaRPr lang="ko-KR" altLang="en-US" sz="23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364180" y="2978670"/>
            <a:ext cx="2792916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spc="-1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사업주는 학습근로자와 </a:t>
            </a:r>
            <a:r>
              <a:rPr lang="en-US" altLang="ko-KR" sz="1700" kern="0" spc="-15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2</a:t>
            </a:r>
            <a:r>
              <a:rPr lang="ko-KR" altLang="en-US" sz="1700" kern="0" spc="-15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년 이내의 학습근로계약</a:t>
            </a:r>
            <a:r>
              <a:rPr lang="ko-KR" altLang="en-US" sz="1700" kern="0" spc="-1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을 </a:t>
            </a:r>
            <a:r>
              <a:rPr lang="ko-KR" altLang="en-US" sz="1700" kern="0" spc="-15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체결</a:t>
            </a:r>
            <a:r>
              <a:rPr lang="ko-KR" altLang="en-US" sz="1700" kern="0" spc="-1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해야 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합니다</a:t>
            </a:r>
            <a:endParaRPr lang="ko-KR" altLang="en-US" sz="17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725591" y="5729495"/>
            <a:ext cx="88951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200" kern="0" dirty="0" smtClean="0">
                <a:solidFill>
                  <a:srgbClr val="FF5050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일학습병행법</a:t>
            </a:r>
            <a:r>
              <a:rPr lang="ko-KR" altLang="en-US" sz="3200" kern="0" dirty="0" smtClean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32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‘</a:t>
            </a:r>
            <a:r>
              <a:rPr lang="en-US" altLang="ko-KR" sz="32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20</a:t>
            </a:r>
            <a:r>
              <a:rPr lang="ko-KR" altLang="en-US" sz="32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년 </a:t>
            </a:r>
            <a:r>
              <a:rPr lang="en-US" altLang="ko-KR" sz="32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8</a:t>
            </a:r>
            <a:r>
              <a:rPr lang="ko-KR" altLang="en-US" sz="32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월 </a:t>
            </a:r>
            <a:r>
              <a:rPr lang="en-US" altLang="ko-KR" sz="32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28</a:t>
            </a:r>
            <a:r>
              <a:rPr lang="ko-KR" altLang="en-US" sz="3200" kern="0" dirty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일 </a:t>
            </a:r>
            <a:r>
              <a:rPr lang="ko-KR" altLang="en-US" sz="3200" kern="0" dirty="0" smtClean="0">
                <a:solidFill>
                  <a:schemeClr val="bg1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시행</a:t>
            </a:r>
            <a:endParaRPr lang="ko-KR" altLang="en-US" sz="3200" dirty="0">
              <a:solidFill>
                <a:schemeClr val="bg1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5330564" y="1660304"/>
            <a:ext cx="14571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kern="0" dirty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주요내용</a:t>
            </a:r>
            <a:endParaRPr lang="ko-KR" altLang="en-US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5316298" y="2455545"/>
            <a:ext cx="1453317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3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제</a:t>
            </a:r>
            <a:r>
              <a:rPr lang="en-US" altLang="ko-KR" sz="23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24</a:t>
            </a:r>
            <a:r>
              <a:rPr lang="ko-KR" altLang="en-US" sz="23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조</a:t>
            </a:r>
            <a:endParaRPr lang="ko-KR" altLang="en-US" sz="23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652607" y="2978670"/>
            <a:ext cx="2792916" cy="1324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spc="-15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사업주는 </a:t>
            </a:r>
            <a:r>
              <a:rPr lang="ko-KR" altLang="en-US" sz="1700" kern="0" spc="-15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외부평가에</a:t>
            </a:r>
            <a:r>
              <a:rPr lang="ko-KR" altLang="en-US" sz="1700" kern="0" spc="-15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700" kern="0" spc="-15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합격</a:t>
            </a:r>
            <a:r>
              <a:rPr lang="ko-KR" altLang="en-US" sz="1700" kern="0" spc="-15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한 </a:t>
            </a:r>
            <a:r>
              <a:rPr lang="ko-KR" altLang="en-US" sz="1700" kern="0" spc="-1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학습근로자를 </a:t>
            </a:r>
            <a:r>
              <a:rPr lang="ko-KR" altLang="en-US" sz="1700" kern="0" spc="-15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기간의 정함이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없는 근로자로 전환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하여야 합니다</a:t>
            </a:r>
            <a:endParaRPr lang="ko-KR" altLang="en-US" sz="17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575314" y="2455545"/>
            <a:ext cx="1453317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3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제</a:t>
            </a:r>
            <a:r>
              <a:rPr lang="en-US" altLang="ko-KR" sz="23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25</a:t>
            </a:r>
            <a:r>
              <a:rPr lang="ko-KR" altLang="en-US" sz="23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조</a:t>
            </a:r>
            <a:endParaRPr lang="ko-KR" altLang="en-US" sz="23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970238" y="2978670"/>
            <a:ext cx="2792916" cy="1348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spc="1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사업주는 학습근로자의 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업무상</a:t>
            </a:r>
            <a:r>
              <a:rPr lang="ko-KR" altLang="en-US" sz="1700" kern="0" spc="-20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재해예방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을 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위하여 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산업안전</a:t>
            </a:r>
            <a:r>
              <a:rPr lang="en-US" altLang="ko-KR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·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보건상 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필요한 </a:t>
            </a:r>
            <a:r>
              <a:rPr lang="ko-KR" altLang="en-US" sz="1700" kern="100" spc="-5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조치</a:t>
            </a:r>
            <a:r>
              <a:rPr lang="ko-KR" altLang="en-US" sz="1700" kern="100" spc="-5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700" kern="100" spc="-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등을 </a:t>
            </a:r>
            <a:r>
              <a:rPr lang="ko-KR" altLang="en-US" sz="1700" kern="100" spc="-5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준수</a:t>
            </a:r>
            <a:r>
              <a:rPr lang="ko-KR" altLang="en-US" sz="1700" kern="100" spc="-5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해야 합니다</a:t>
            </a:r>
            <a:endParaRPr lang="ko-KR" altLang="en-US" sz="1700" kern="100" spc="-5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4890991" y="4226718"/>
            <a:ext cx="1896673" cy="3795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※ </a:t>
            </a:r>
            <a:r>
              <a:rPr lang="ko-KR" altLang="en-US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위반시 과태료 부과</a:t>
            </a:r>
            <a:endParaRPr lang="ko-KR" altLang="en-US" sz="14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8191054" y="4222789"/>
            <a:ext cx="1896673" cy="3795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※ </a:t>
            </a:r>
            <a:r>
              <a:rPr lang="ko-KR" altLang="en-US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위반시 과태료 부과</a:t>
            </a:r>
            <a:endParaRPr lang="ko-KR" altLang="en-US" sz="14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552529" y="3969613"/>
            <a:ext cx="27258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※ </a:t>
            </a:r>
            <a:r>
              <a:rPr lang="ko-KR" altLang="en-US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학위취득을 위한 과정은  별도           </a:t>
            </a:r>
            <a:endParaRPr lang="en-US" altLang="ko-KR" sz="1400" kern="0" dirty="0" smtClean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Microsoft GothicNeo" panose="020B0503020000020004" pitchFamily="34" charset="-127"/>
            </a:endParaRPr>
          </a:p>
          <a:p>
            <a:r>
              <a:rPr lang="ko-KR" altLang="en-US" sz="12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    </a:t>
            </a:r>
            <a:r>
              <a:rPr lang="ko-KR" altLang="en-US" sz="1400" kern="0" dirty="0" smtClean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기간 적용</a:t>
            </a:r>
            <a:endParaRPr lang="ko-KR" altLang="en-US" sz="1400" dirty="0">
              <a:solidFill>
                <a:srgbClr val="263B6C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719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31" y="1812703"/>
            <a:ext cx="10203931" cy="4864322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394555" y="387447"/>
            <a:ext cx="35352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부록 </a:t>
            </a:r>
            <a:r>
              <a:rPr lang="en-US" altLang="ko-KR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2. </a:t>
            </a:r>
            <a:r>
              <a:rPr lang="ko-KR" altLang="en-US" sz="2500" kern="0" dirty="0">
                <a:solidFill>
                  <a:srgbClr val="263B6C"/>
                </a:solidFill>
                <a:latin typeface="에스코어 드림 9 Black" panose="020B0A03030302020204" pitchFamily="34" charset="-127"/>
                <a:ea typeface="에스코어 드림 9 Black" panose="020B0A03030302020204" pitchFamily="34" charset="-127"/>
              </a:rPr>
              <a:t>일학습병행법</a:t>
            </a:r>
            <a:endParaRPr lang="ko-KR" altLang="en-US" sz="2500" dirty="0">
              <a:solidFill>
                <a:srgbClr val="263B6C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8001" y="1061603"/>
            <a:ext cx="11234737" cy="553998"/>
            <a:chOff x="418001" y="1202279"/>
            <a:chExt cx="11234737" cy="5539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EA54144-CAC7-4F4B-A476-6E38447E5996}"/>
                </a:ext>
              </a:extLst>
            </p:cNvPr>
            <p:cNvSpPr/>
            <p:nvPr/>
          </p:nvSpPr>
          <p:spPr>
            <a:xfrm>
              <a:off x="904637" y="1202279"/>
              <a:ext cx="1074810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000" kern="0" dirty="0">
                  <a:solidFill>
                    <a:srgbClr val="263B6C"/>
                  </a:solidFill>
                  <a:latin typeface="에스코어 드림 8 Heavy" panose="020B0903030302020204" pitchFamily="34" charset="-127"/>
                  <a:ea typeface="에스코어 드림 8 Heavy" panose="020B0903030302020204" pitchFamily="34" charset="-127"/>
                  <a:cs typeface="Microsoft GothicNeo" panose="020B0503020000020004" pitchFamily="34" charset="-127"/>
                </a:rPr>
                <a:t>일학습병행법 시행 기대효과</a:t>
              </a:r>
              <a:endParaRPr lang="ko-KR" altLang="en-US" sz="3000" dirty="0">
                <a:solidFill>
                  <a:srgbClr val="263B6C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endParaRPr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01" y="1221217"/>
              <a:ext cx="520270" cy="498916"/>
            </a:xfrm>
            <a:prstGeom prst="rect">
              <a:avLst/>
            </a:prstGeom>
          </p:spPr>
        </p:pic>
      </p:grpSp>
      <p:sp>
        <p:nvSpPr>
          <p:cNvPr id="9" name="직사각형 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2132971" y="1990368"/>
            <a:ext cx="145331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500" kern="0" dirty="0" err="1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학습기업</a:t>
            </a:r>
            <a:endParaRPr lang="ko-KR" altLang="en-US" sz="25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606" y="1990369"/>
            <a:ext cx="605748" cy="47705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236" y="1990369"/>
            <a:ext cx="420123" cy="483778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548818" y="1990368"/>
            <a:ext cx="1746329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500" kern="0" smtClean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학습근로자</a:t>
            </a:r>
            <a:endParaRPr lang="ko-KR" altLang="en-US" sz="25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13" name="_x702059736" descr="EMB00001bd03db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89" y="2127366"/>
            <a:ext cx="1694815" cy="384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269602" y="2879810"/>
            <a:ext cx="2902348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dirty="0" err="1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학습기업</a:t>
            </a:r>
            <a:r>
              <a:rPr lang="ko-KR" altLang="en-US" sz="17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이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1700" kern="0" dirty="0" err="1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청년구직자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등을 학습근로자로 채용할 수 있도록 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연계체계 구축 지원</a:t>
            </a:r>
            <a:endParaRPr lang="ko-KR" altLang="en-US" sz="17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1269602" y="4037143"/>
            <a:ext cx="2902348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기업맞춤형 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훈련과정 개발</a:t>
            </a:r>
            <a:r>
              <a:rPr lang="en-US" altLang="ko-KR" sz="17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, 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훈련비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 등 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안정적 지원 가능</a:t>
            </a:r>
            <a:endParaRPr lang="ko-KR" altLang="en-US" sz="17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962368" y="2879810"/>
            <a:ext cx="2915182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학습근로계약 체결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을 통해 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학습근로자의 근로조건과 </a:t>
            </a:r>
            <a:r>
              <a:rPr lang="ko-KR" altLang="en-US" sz="1700" kern="0" dirty="0" err="1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학습권</a:t>
            </a:r>
            <a:r>
              <a:rPr lang="ko-KR" altLang="en-US" sz="17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보호</a:t>
            </a:r>
            <a:endParaRPr lang="ko-KR" altLang="en-US" sz="17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962368" y="4069935"/>
            <a:ext cx="2915182" cy="40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dirty="0" err="1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외부평가</a:t>
            </a:r>
            <a:r>
              <a:rPr lang="ko-KR" altLang="en-US" sz="1700" kern="0" dirty="0" smtClean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합격</a:t>
            </a:r>
            <a:endParaRPr lang="ko-KR" altLang="en-US" sz="17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8162925" y="4451022"/>
            <a:ext cx="2857499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3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A. </a:t>
            </a:r>
            <a:r>
              <a:rPr lang="ko-KR" altLang="en-US" sz="13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일학습병행자격</a:t>
            </a:r>
            <a:r>
              <a: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(</a:t>
            </a:r>
            <a:r>
              <a:rPr lang="ko-KR" altLang="en-US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국가자격</a:t>
            </a:r>
            <a:r>
              <a:rPr lang="en-US" altLang="ko-KR" sz="1300" kern="0" dirty="0">
                <a:solidFill>
                  <a:srgbClr val="263B6C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) </a:t>
            </a:r>
            <a:r>
              <a:rPr lang="ko-KR" altLang="en-US" sz="13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취득</a:t>
            </a:r>
          </a:p>
          <a:p>
            <a:pPr algn="just">
              <a:lnSpc>
                <a:spcPct val="120000"/>
              </a:lnSpc>
            </a:pPr>
            <a:r>
              <a:rPr lang="en-US" altLang="ko-KR" sz="13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B. </a:t>
            </a:r>
            <a:r>
              <a:rPr lang="ko-KR" altLang="en-US" sz="1300" kern="0" dirty="0">
                <a:solidFill>
                  <a:srgbClr val="263B6C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기간의 정함이 없는 근로자로 전환</a:t>
            </a:r>
            <a:endParaRPr lang="ko-KR" altLang="en-US" sz="1300" dirty="0">
              <a:solidFill>
                <a:srgbClr val="263B6C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4972051" y="3945838"/>
            <a:ext cx="227647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일학습병행법</a:t>
            </a:r>
            <a:r>
              <a:rPr lang="en-US" altLang="ko-KR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Microsoft GothicNeo" panose="020B0503020000020004" pitchFamily="34" charset="-127"/>
              </a:rPr>
              <a:t> </a:t>
            </a:r>
            <a:r>
              <a:rPr lang="ko-KR" altLang="en-US" sz="20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시행</a:t>
            </a:r>
            <a:endParaRPr lang="en-US" altLang="ko-KR" sz="2000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 algn="ctr"/>
            <a:r>
              <a:rPr lang="ko-KR" altLang="en-US" sz="25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기대효과</a:t>
            </a:r>
            <a:endParaRPr lang="ko-KR" altLang="en-US" sz="2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7743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7470899" y="2998083"/>
            <a:ext cx="43258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6000" b="1" kern="0" dirty="0" smtClean="0">
                <a:latin typeface="에스코어 드림 9 Black" panose="020B0A03030302020204" pitchFamily="34" charset="-127"/>
                <a:ea typeface="에스코어 드림 9 Black" panose="020B0A03030302020204" pitchFamily="34" charset="-127"/>
                <a:cs typeface="Microsoft GothicNeo" panose="020B0503020000020004" pitchFamily="34" charset="-127"/>
              </a:rPr>
              <a:t>Q&amp;A</a:t>
            </a:r>
            <a:endParaRPr lang="ko-KR" altLang="en-US" sz="6000" dirty="0">
              <a:solidFill>
                <a:srgbClr val="00B0F0"/>
              </a:solidFill>
              <a:latin typeface="에스코어 드림 9 Black" panose="020B0A03030302020204" pitchFamily="34" charset="-127"/>
              <a:ea typeface="에스코어 드림 9 Black" panose="020B0A03030302020204" pitchFamily="34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723" y="755521"/>
            <a:ext cx="2804166" cy="1898908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1086" y="5782348"/>
            <a:ext cx="5084733" cy="35690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EA54144-CAC7-4F4B-A476-6E38447E5996}"/>
              </a:ext>
            </a:extLst>
          </p:cNvPr>
          <p:cNvSpPr/>
          <p:nvPr/>
        </p:nvSpPr>
        <p:spPr>
          <a:xfrm>
            <a:off x="6647696" y="5397154"/>
            <a:ext cx="3727227" cy="382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700" kern="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#</a:t>
            </a:r>
            <a:r>
              <a:rPr lang="ko-KR" altLang="en-US" sz="1700" kern="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더 </a:t>
            </a:r>
            <a:r>
              <a:rPr lang="en-US" altLang="ko-KR" sz="1700" kern="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#</a:t>
            </a:r>
            <a:r>
              <a:rPr lang="ko-KR" altLang="en-US" sz="1700" kern="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Microsoft GothicNeo" panose="020B0503020000020004" pitchFamily="34" charset="-127"/>
              </a:rPr>
              <a:t>알고 싶다면</a:t>
            </a:r>
            <a:endParaRPr lang="ko-KR" altLang="en-US" sz="1700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1693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9775" y="114733"/>
            <a:ext cx="2562225" cy="172402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46" y="76930"/>
            <a:ext cx="1462419" cy="477370"/>
          </a:xfrm>
          <a:prstGeom prst="rect">
            <a:avLst/>
          </a:prstGeom>
        </p:spPr>
      </p:pic>
      <p:grpSp>
        <p:nvGrpSpPr>
          <p:cNvPr id="5" name="그룹 4"/>
          <p:cNvGrpSpPr/>
          <p:nvPr/>
        </p:nvGrpSpPr>
        <p:grpSpPr>
          <a:xfrm>
            <a:off x="9431831" y="183241"/>
            <a:ext cx="2484463" cy="371059"/>
            <a:chOff x="291595" y="255062"/>
            <a:chExt cx="3282055" cy="490180"/>
          </a:xfrm>
        </p:grpSpPr>
        <p:pic>
          <p:nvPicPr>
            <p:cNvPr id="3" name="_x702059736" descr="EMB00001bd03db0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595" y="296336"/>
              <a:ext cx="1935090" cy="44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6517" y="255062"/>
              <a:ext cx="1047133" cy="438387"/>
            </a:xfrm>
            <a:prstGeom prst="rect">
              <a:avLst/>
            </a:prstGeom>
          </p:spPr>
        </p:pic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95087" y="183241"/>
            <a:ext cx="2047063" cy="37436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87931" y="469372"/>
            <a:ext cx="5623560" cy="18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16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3678</TotalTime>
  <Words>2032</Words>
  <Application>Microsoft Office PowerPoint</Application>
  <PresentationFormat>와이드스크린</PresentationFormat>
  <Paragraphs>449</Paragraphs>
  <Slides>34</Slides>
  <Notes>0</Notes>
  <HiddenSlides>0</HiddenSlides>
  <MMClips>3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45" baseType="lpstr">
      <vt:lpstr>에스코어 드림 6 Bold</vt:lpstr>
      <vt:lpstr>에스코어 드림 3 Light</vt:lpstr>
      <vt:lpstr>Microsoft GothicNeo</vt:lpstr>
      <vt:lpstr>에스코어 드림 7 ExtraBold</vt:lpstr>
      <vt:lpstr>에스코어 드림 9 Black</vt:lpstr>
      <vt:lpstr>맑은 고딕</vt:lpstr>
      <vt:lpstr>에스코어 드림 8 Heavy</vt:lpstr>
      <vt:lpstr>에스코어 드림 4 Regular</vt:lpstr>
      <vt:lpstr>배달의민족 도현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hrdmgr</cp:lastModifiedBy>
  <cp:revision>207</cp:revision>
  <cp:lastPrinted>2020-08-19T05:05:05Z</cp:lastPrinted>
  <dcterms:created xsi:type="dcterms:W3CDTF">2020-07-23T06:06:03Z</dcterms:created>
  <dcterms:modified xsi:type="dcterms:W3CDTF">2020-08-21T00:59:45Z</dcterms:modified>
</cp:coreProperties>
</file>